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78" r:id="rId4"/>
    <p:sldId id="266" r:id="rId5"/>
    <p:sldId id="303" r:id="rId6"/>
    <p:sldId id="304" r:id="rId7"/>
    <p:sldId id="268" r:id="rId8"/>
    <p:sldId id="308" r:id="rId9"/>
    <p:sldId id="271" r:id="rId10"/>
    <p:sldId id="293" r:id="rId11"/>
    <p:sldId id="307" r:id="rId12"/>
    <p:sldId id="294" r:id="rId13"/>
    <p:sldId id="295" r:id="rId14"/>
    <p:sldId id="274" r:id="rId15"/>
    <p:sldId id="309" r:id="rId16"/>
    <p:sldId id="310" r:id="rId17"/>
    <p:sldId id="276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apriya Bhattacharya" initials="DB" lastIdx="4" clrIdx="0">
    <p:extLst>
      <p:ext uri="{19B8F6BF-5375-455C-9EA6-DF929625EA0E}">
        <p15:presenceInfo xmlns:p15="http://schemas.microsoft.com/office/powerpoint/2012/main" userId="8671f29a5f63e1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5256" autoAdjust="0"/>
  </p:normalViewPr>
  <p:slideViewPr>
    <p:cSldViewPr snapToGrid="0">
      <p:cViewPr varScale="1">
        <p:scale>
          <a:sx n="60" d="100"/>
          <a:sy n="60" d="100"/>
        </p:scale>
        <p:origin x="836" y="48"/>
      </p:cViewPr>
      <p:guideLst/>
    </p:cSldViewPr>
  </p:slideViewPr>
  <p:outlineViewPr>
    <p:cViewPr>
      <p:scale>
        <a:sx n="33" d="100"/>
        <a:sy n="33" d="100"/>
      </p:scale>
      <p:origin x="0" y="-4592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23007-C614-4B95-8C21-17430D3CFE69}" type="doc">
      <dgm:prSet loTypeId="urn:microsoft.com/office/officeart/2005/8/layout/process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20FE82C-6187-4A8C-9FC9-C8A7E884E950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b="1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Health-related data initiatives</a:t>
          </a:r>
        </a:p>
      </dgm:t>
    </dgm:pt>
    <dgm:pt modelId="{F8FB6640-76EF-49E4-A109-650C2AFEDBCA}" type="parTrans" cxnId="{23FBF2CB-E836-423F-9D98-EFD31B0408A3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2975FF8-675F-4514-AD72-13D1B6A75273}" type="sibTrans" cxnId="{23FBF2CB-E836-423F-9D98-EFD31B0408A3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B6BF33D-69A6-4972-AB59-C2AD6F023C0D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b="1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Health care function</a:t>
          </a:r>
        </a:p>
      </dgm:t>
    </dgm:pt>
    <dgm:pt modelId="{039B1AE3-981C-4537-8033-5537587A8287}" type="parTrans" cxnId="{33245D84-D9C8-47B8-B747-ABFA04B8B62F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382378B-4101-4DE4-BC21-BA4A33F20109}" type="sibTrans" cxnId="{33245D84-D9C8-47B8-B747-ABFA04B8B62F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C97EBB9-1410-436A-8B23-4F39ECE6B6C8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Promotive</a:t>
          </a:r>
        </a:p>
      </dgm:t>
    </dgm:pt>
    <dgm:pt modelId="{AF5DF67B-9E54-4399-87A7-85A9AF9D66B9}" type="parTrans" cxnId="{84185CD0-9D6B-4250-B4F1-61B782104AAA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27BE7C4-D329-4FCF-82BE-6F9ED617184B}" type="sibTrans" cxnId="{84185CD0-9D6B-4250-B4F1-61B782104AAA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70A000E-08D7-49CC-B893-2CEC2C8EBCC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Preventive</a:t>
          </a:r>
        </a:p>
      </dgm:t>
    </dgm:pt>
    <dgm:pt modelId="{E182C2BC-D246-40F9-8014-6B8D96A1FF97}" type="parTrans" cxnId="{C40E4C11-FA4C-435C-9F96-DC46DF23A246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8A958F3-AD95-44F1-930F-91E4DC11870E}" type="sibTrans" cxnId="{C40E4C11-FA4C-435C-9F96-DC46DF23A246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1B27826-DD43-443C-ABBC-C9E55BA7B001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b="1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Data product type</a:t>
          </a:r>
        </a:p>
      </dgm:t>
    </dgm:pt>
    <dgm:pt modelId="{F115153B-BBA8-4BA1-BB7E-FC08A81A7371}" type="parTrans" cxnId="{4FFF313C-5EC2-4401-898A-304FFD3F6F3C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E94D307-909B-4ABD-9EB2-8D6D8D7644B0}" type="sibTrans" cxnId="{4FFF313C-5EC2-4401-898A-304FFD3F6F3C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C4FCFDF-BC37-49D2-8810-3C6812DC24F6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Data dashboard</a:t>
          </a:r>
        </a:p>
      </dgm:t>
    </dgm:pt>
    <dgm:pt modelId="{BB324C43-11EB-43C9-8052-F0FD4A930A75}" type="parTrans" cxnId="{59C97EAF-5F39-4E3A-880F-9FB3F34EE092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C4B0FCE-5046-46AD-AA03-047FB8C3399D}" type="sibTrans" cxnId="{59C97EAF-5F39-4E3A-880F-9FB3F34EE092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BB3FB20-A2AB-43CC-9AF2-97E024BF5928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Data repository</a:t>
          </a:r>
        </a:p>
      </dgm:t>
    </dgm:pt>
    <dgm:pt modelId="{20A5896B-59A9-49F7-8621-891751A8E4B1}" type="parTrans" cxnId="{ED3E9B01-BB86-42B1-A89F-4AA63841A414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F77FD2E-A89A-4E38-B494-69E52477C843}" type="sibTrans" cxnId="{ED3E9B01-BB86-42B1-A89F-4AA63841A414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2A4216E-8438-4525-A355-9264EBAD0267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Press releases and bulletins </a:t>
          </a:r>
        </a:p>
      </dgm:t>
    </dgm:pt>
    <dgm:pt modelId="{D5331AF7-14F3-462C-B3CA-A7306FDA8DF6}" type="parTrans" cxnId="{90773537-5EDC-4E6A-A161-D96B82C04E98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5AAC71D-B4A6-4B34-8338-93A279E02515}" type="sibTrans" cxnId="{90773537-5EDC-4E6A-A161-D96B82C04E98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E6996D7-2FC9-445C-BAEA-1FE363B0CF0A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Data visualisation</a:t>
          </a:r>
        </a:p>
      </dgm:t>
    </dgm:pt>
    <dgm:pt modelId="{C3E2576B-BD5A-4862-9367-53724C9CFE05}" type="parTrans" cxnId="{E3A4FFE6-7092-4E58-8AA8-2EC761A5744A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CEF118E-8672-40D4-BA73-6C95C727FC4C}" type="sibTrans" cxnId="{E3A4FFE6-7092-4E58-8AA8-2EC761A5744A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080A80C-0D5E-4441-8308-E61C7843D817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Hybrid products</a:t>
          </a:r>
        </a:p>
      </dgm:t>
    </dgm:pt>
    <dgm:pt modelId="{6C99602C-3481-4C28-885B-7D3B36F26575}" type="parTrans" cxnId="{E6CBEFB3-10E8-4BFA-805C-0384E34086C8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218510-088D-475A-A9BF-BE3CFBF45D07}" type="sibTrans" cxnId="{E6CBEFB3-10E8-4BFA-805C-0384E34086C8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66587B2-BB23-4DD5-8774-A430613CBEAD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Websites, webpages and reports</a:t>
          </a:r>
        </a:p>
      </dgm:t>
    </dgm:pt>
    <dgm:pt modelId="{74BE27BA-11D3-41B0-92C2-B209CDE84679}" type="parTrans" cxnId="{9D0CF9A0-1587-406E-A642-086F3EA67EBA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C858F9A-CBEC-48BF-ABDB-CC43973EBF4F}" type="sibTrans" cxnId="{9D0CF9A0-1587-406E-A642-086F3EA67EBA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6635DC3-4762-4718-A863-45E7BC3438B6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Curative</a:t>
          </a:r>
        </a:p>
      </dgm:t>
    </dgm:pt>
    <dgm:pt modelId="{FDC29CF6-1CEF-427B-9F23-E964315D9713}" type="parTrans" cxnId="{882F9DF6-F72C-4822-9617-077E38A48222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FE6AA96-C71C-404F-A86B-7F870BD49FFC}" type="sibTrans" cxnId="{882F9DF6-F72C-4822-9617-077E38A48222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3B65335-B758-4558-92E5-51A9CCE724E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Rehabilitative</a:t>
          </a:r>
        </a:p>
      </dgm:t>
    </dgm:pt>
    <dgm:pt modelId="{5B02488B-E55E-4C12-9D14-663464D66B7B}" type="parTrans" cxnId="{62B5D66D-4410-488C-8264-DD50E0F59D3A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335B66C-64EB-4E99-9D87-61E4B09F2E43}" type="sibTrans" cxnId="{62B5D66D-4410-488C-8264-DD50E0F59D3A}">
      <dgm:prSet/>
      <dgm:spPr/>
      <dgm:t>
        <a:bodyPr/>
        <a:lstStyle/>
        <a:p>
          <a:endParaRPr lang="en-GB" sz="10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8F7F746-4D96-45E0-A1B5-69F254C447A1}" type="pres">
      <dgm:prSet presAssocID="{2A323007-C614-4B95-8C21-17430D3CFE69}" presName="Name0" presStyleCnt="0">
        <dgm:presLayoutVars>
          <dgm:dir/>
          <dgm:animLvl val="lvl"/>
          <dgm:resizeHandles val="exact"/>
        </dgm:presLayoutVars>
      </dgm:prSet>
      <dgm:spPr/>
    </dgm:pt>
    <dgm:pt modelId="{70283B62-28BB-44B7-B983-7C990F28AE57}" type="pres">
      <dgm:prSet presAssocID="{B1B27826-DD43-443C-ABBC-C9E55BA7B001}" presName="boxAndChildren" presStyleCnt="0"/>
      <dgm:spPr/>
    </dgm:pt>
    <dgm:pt modelId="{958122E7-D5B5-4D60-822C-E50602A932D8}" type="pres">
      <dgm:prSet presAssocID="{B1B27826-DD43-443C-ABBC-C9E55BA7B001}" presName="parentTextBox" presStyleLbl="node1" presStyleIdx="0" presStyleCnt="3"/>
      <dgm:spPr/>
    </dgm:pt>
    <dgm:pt modelId="{72D10160-9253-4DE4-8E03-6FAE0EF9CF9A}" type="pres">
      <dgm:prSet presAssocID="{B1B27826-DD43-443C-ABBC-C9E55BA7B001}" presName="entireBox" presStyleLbl="node1" presStyleIdx="0" presStyleCnt="3"/>
      <dgm:spPr/>
    </dgm:pt>
    <dgm:pt modelId="{EEFF3CA0-94BD-4013-AB33-AE2E47B77E45}" type="pres">
      <dgm:prSet presAssocID="{B1B27826-DD43-443C-ABBC-C9E55BA7B001}" presName="descendantBox" presStyleCnt="0"/>
      <dgm:spPr/>
    </dgm:pt>
    <dgm:pt modelId="{7AD2950B-EF67-4CA6-B110-777E0C00D0E0}" type="pres">
      <dgm:prSet presAssocID="{2C4FCFDF-BC37-49D2-8810-3C6812DC24F6}" presName="childTextBox" presStyleLbl="fgAccFollowNode1" presStyleIdx="0" presStyleCnt="10" custScaleY="129178">
        <dgm:presLayoutVars>
          <dgm:bulletEnabled val="1"/>
        </dgm:presLayoutVars>
      </dgm:prSet>
      <dgm:spPr/>
    </dgm:pt>
    <dgm:pt modelId="{EFCEB9E5-9C3D-4CCB-8EAE-7C8D1800BB8B}" type="pres">
      <dgm:prSet presAssocID="{DBB3FB20-A2AB-43CC-9AF2-97E024BF5928}" presName="childTextBox" presStyleLbl="fgAccFollowNode1" presStyleIdx="1" presStyleCnt="10" custScaleY="129178">
        <dgm:presLayoutVars>
          <dgm:bulletEnabled val="1"/>
        </dgm:presLayoutVars>
      </dgm:prSet>
      <dgm:spPr/>
    </dgm:pt>
    <dgm:pt modelId="{34865AD7-003B-4E23-837B-7923809593D7}" type="pres">
      <dgm:prSet presAssocID="{0E6996D7-2FC9-445C-BAEA-1FE363B0CF0A}" presName="childTextBox" presStyleLbl="fgAccFollowNode1" presStyleIdx="2" presStyleCnt="10" custScaleY="130881">
        <dgm:presLayoutVars>
          <dgm:bulletEnabled val="1"/>
        </dgm:presLayoutVars>
      </dgm:prSet>
      <dgm:spPr/>
    </dgm:pt>
    <dgm:pt modelId="{48B7516B-AB20-49C1-A91F-E6567A11A857}" type="pres">
      <dgm:prSet presAssocID="{4080A80C-0D5E-4441-8308-E61C7843D817}" presName="childTextBox" presStyleLbl="fgAccFollowNode1" presStyleIdx="3" presStyleCnt="10" custScaleY="129178">
        <dgm:presLayoutVars>
          <dgm:bulletEnabled val="1"/>
        </dgm:presLayoutVars>
      </dgm:prSet>
      <dgm:spPr/>
    </dgm:pt>
    <dgm:pt modelId="{7A23A068-E996-4467-8EC8-5B0D312ABC90}" type="pres">
      <dgm:prSet presAssocID="{766587B2-BB23-4DD5-8774-A430613CBEAD}" presName="childTextBox" presStyleLbl="fgAccFollowNode1" presStyleIdx="4" presStyleCnt="10" custScaleX="97061" custScaleY="129178">
        <dgm:presLayoutVars>
          <dgm:bulletEnabled val="1"/>
        </dgm:presLayoutVars>
      </dgm:prSet>
      <dgm:spPr/>
    </dgm:pt>
    <dgm:pt modelId="{167BBCF9-BAFD-4FF9-95EB-45454D917DDE}" type="pres">
      <dgm:prSet presAssocID="{02A4216E-8438-4525-A355-9264EBAD0267}" presName="childTextBox" presStyleLbl="fgAccFollowNode1" presStyleIdx="5" presStyleCnt="10" custScaleY="129137">
        <dgm:presLayoutVars>
          <dgm:bulletEnabled val="1"/>
        </dgm:presLayoutVars>
      </dgm:prSet>
      <dgm:spPr/>
    </dgm:pt>
    <dgm:pt modelId="{C7FF2181-65C7-49C5-9906-2B15BE318985}" type="pres">
      <dgm:prSet presAssocID="{0382378B-4101-4DE4-BC21-BA4A33F20109}" presName="sp" presStyleCnt="0"/>
      <dgm:spPr/>
    </dgm:pt>
    <dgm:pt modelId="{AF50B829-CBF4-4D21-9629-E558BA3EB355}" type="pres">
      <dgm:prSet presAssocID="{BB6BF33D-69A6-4972-AB59-C2AD6F023C0D}" presName="arrowAndChildren" presStyleCnt="0"/>
      <dgm:spPr/>
    </dgm:pt>
    <dgm:pt modelId="{1FDB317A-8DAF-449C-8161-BEA49AEF8F0E}" type="pres">
      <dgm:prSet presAssocID="{BB6BF33D-69A6-4972-AB59-C2AD6F023C0D}" presName="parentTextArrow" presStyleLbl="node1" presStyleIdx="0" presStyleCnt="3"/>
      <dgm:spPr/>
    </dgm:pt>
    <dgm:pt modelId="{7C23FABA-48F8-4283-A99D-CDA2A3CBAA1F}" type="pres">
      <dgm:prSet presAssocID="{BB6BF33D-69A6-4972-AB59-C2AD6F023C0D}" presName="arrow" presStyleLbl="node1" presStyleIdx="1" presStyleCnt="3" custScaleY="69840"/>
      <dgm:spPr/>
    </dgm:pt>
    <dgm:pt modelId="{D10FC216-B0C3-4637-8D59-0BEC51017FE6}" type="pres">
      <dgm:prSet presAssocID="{BB6BF33D-69A6-4972-AB59-C2AD6F023C0D}" presName="descendantArrow" presStyleCnt="0"/>
      <dgm:spPr/>
    </dgm:pt>
    <dgm:pt modelId="{5CAAC29F-234E-49D9-B58D-0C63F45BD2CD}" type="pres">
      <dgm:prSet presAssocID="{4C97EBB9-1410-436A-8B23-4F39ECE6B6C8}" presName="childTextArrow" presStyleLbl="fgAccFollowNode1" presStyleIdx="6" presStyleCnt="10" custScaleY="83830">
        <dgm:presLayoutVars>
          <dgm:bulletEnabled val="1"/>
        </dgm:presLayoutVars>
      </dgm:prSet>
      <dgm:spPr/>
    </dgm:pt>
    <dgm:pt modelId="{BC36B91D-EBD1-4F45-874C-AFCE1060D860}" type="pres">
      <dgm:prSet presAssocID="{570A000E-08D7-49CC-B893-2CEC2C8EBCC5}" presName="childTextArrow" presStyleLbl="fgAccFollowNode1" presStyleIdx="7" presStyleCnt="10" custScaleY="83830">
        <dgm:presLayoutVars>
          <dgm:bulletEnabled val="1"/>
        </dgm:presLayoutVars>
      </dgm:prSet>
      <dgm:spPr/>
    </dgm:pt>
    <dgm:pt modelId="{9D9AC0CB-B12B-4201-9D6E-0C8A5074B408}" type="pres">
      <dgm:prSet presAssocID="{06635DC3-4762-4718-A863-45E7BC3438B6}" presName="childTextArrow" presStyleLbl="fgAccFollowNode1" presStyleIdx="8" presStyleCnt="10" custScaleY="83830">
        <dgm:presLayoutVars>
          <dgm:bulletEnabled val="1"/>
        </dgm:presLayoutVars>
      </dgm:prSet>
      <dgm:spPr/>
    </dgm:pt>
    <dgm:pt modelId="{59D5EC7D-BD1D-436E-B3C0-BF938FC5265F}" type="pres">
      <dgm:prSet presAssocID="{03B65335-B758-4558-92E5-51A9CCE724E5}" presName="childTextArrow" presStyleLbl="fgAccFollowNode1" presStyleIdx="9" presStyleCnt="10" custScaleY="83830">
        <dgm:presLayoutVars>
          <dgm:bulletEnabled val="1"/>
        </dgm:presLayoutVars>
      </dgm:prSet>
      <dgm:spPr/>
    </dgm:pt>
    <dgm:pt modelId="{773D0910-1257-4E27-9ECF-B3EE3FFD20FA}" type="pres">
      <dgm:prSet presAssocID="{72975FF8-675F-4514-AD72-13D1B6A75273}" presName="sp" presStyleCnt="0"/>
      <dgm:spPr/>
    </dgm:pt>
    <dgm:pt modelId="{D855367F-4105-42E0-BAA6-869D1EDE3A8D}" type="pres">
      <dgm:prSet presAssocID="{A20FE82C-6187-4A8C-9FC9-C8A7E884E950}" presName="arrowAndChildren" presStyleCnt="0"/>
      <dgm:spPr/>
    </dgm:pt>
    <dgm:pt modelId="{D7182A23-3C63-4DDF-AE35-798B7EE6736F}" type="pres">
      <dgm:prSet presAssocID="{A20FE82C-6187-4A8C-9FC9-C8A7E884E950}" presName="parentTextArrow" presStyleLbl="node1" presStyleIdx="2" presStyleCnt="3" custScaleY="52341" custLinFactNeighborY="-528"/>
      <dgm:spPr/>
    </dgm:pt>
  </dgm:ptLst>
  <dgm:cxnLst>
    <dgm:cxn modelId="{ED3E9B01-BB86-42B1-A89F-4AA63841A414}" srcId="{B1B27826-DD43-443C-ABBC-C9E55BA7B001}" destId="{DBB3FB20-A2AB-43CC-9AF2-97E024BF5928}" srcOrd="1" destOrd="0" parTransId="{20A5896B-59A9-49F7-8621-891751A8E4B1}" sibTransId="{5F77FD2E-A89A-4E38-B494-69E52477C843}"/>
    <dgm:cxn modelId="{E525940D-16E2-4B0C-A8C7-58E6C70CF0DF}" type="presOf" srcId="{2C4FCFDF-BC37-49D2-8810-3C6812DC24F6}" destId="{7AD2950B-EF67-4CA6-B110-777E0C00D0E0}" srcOrd="0" destOrd="0" presId="urn:microsoft.com/office/officeart/2005/8/layout/process4"/>
    <dgm:cxn modelId="{C40E4C11-FA4C-435C-9F96-DC46DF23A246}" srcId="{BB6BF33D-69A6-4972-AB59-C2AD6F023C0D}" destId="{570A000E-08D7-49CC-B893-2CEC2C8EBCC5}" srcOrd="1" destOrd="0" parTransId="{E182C2BC-D246-40F9-8014-6B8D96A1FF97}" sibTransId="{68A958F3-AD95-44F1-930F-91E4DC11870E}"/>
    <dgm:cxn modelId="{24E27312-50AB-4892-9A52-2920343E04DC}" type="presOf" srcId="{DBB3FB20-A2AB-43CC-9AF2-97E024BF5928}" destId="{EFCEB9E5-9C3D-4CCB-8EAE-7C8D1800BB8B}" srcOrd="0" destOrd="0" presId="urn:microsoft.com/office/officeart/2005/8/layout/process4"/>
    <dgm:cxn modelId="{B10BC536-2C41-469B-951A-22F956D37290}" type="presOf" srcId="{570A000E-08D7-49CC-B893-2CEC2C8EBCC5}" destId="{BC36B91D-EBD1-4F45-874C-AFCE1060D860}" srcOrd="0" destOrd="0" presId="urn:microsoft.com/office/officeart/2005/8/layout/process4"/>
    <dgm:cxn modelId="{90773537-5EDC-4E6A-A161-D96B82C04E98}" srcId="{B1B27826-DD43-443C-ABBC-C9E55BA7B001}" destId="{02A4216E-8438-4525-A355-9264EBAD0267}" srcOrd="5" destOrd="0" parTransId="{D5331AF7-14F3-462C-B3CA-A7306FDA8DF6}" sibTransId="{95AAC71D-B4A6-4B34-8338-93A279E02515}"/>
    <dgm:cxn modelId="{4FFF313C-5EC2-4401-898A-304FFD3F6F3C}" srcId="{2A323007-C614-4B95-8C21-17430D3CFE69}" destId="{B1B27826-DD43-443C-ABBC-C9E55BA7B001}" srcOrd="2" destOrd="0" parTransId="{F115153B-BBA8-4BA1-BB7E-FC08A81A7371}" sibTransId="{EE94D307-909B-4ABD-9EB2-8D6D8D7644B0}"/>
    <dgm:cxn modelId="{49CE753D-E962-4FF5-998A-E90726FFAED7}" type="presOf" srcId="{A20FE82C-6187-4A8C-9FC9-C8A7E884E950}" destId="{D7182A23-3C63-4DDF-AE35-798B7EE6736F}" srcOrd="0" destOrd="0" presId="urn:microsoft.com/office/officeart/2005/8/layout/process4"/>
    <dgm:cxn modelId="{4D532A61-9ABC-471F-903F-5A457B0FCA73}" type="presOf" srcId="{4C97EBB9-1410-436A-8B23-4F39ECE6B6C8}" destId="{5CAAC29F-234E-49D9-B58D-0C63F45BD2CD}" srcOrd="0" destOrd="0" presId="urn:microsoft.com/office/officeart/2005/8/layout/process4"/>
    <dgm:cxn modelId="{E0DDA966-1ED6-4584-AAFF-830E874887D3}" type="presOf" srcId="{06635DC3-4762-4718-A863-45E7BC3438B6}" destId="{9D9AC0CB-B12B-4201-9D6E-0C8A5074B408}" srcOrd="0" destOrd="0" presId="urn:microsoft.com/office/officeart/2005/8/layout/process4"/>
    <dgm:cxn modelId="{62B5D66D-4410-488C-8264-DD50E0F59D3A}" srcId="{BB6BF33D-69A6-4972-AB59-C2AD6F023C0D}" destId="{03B65335-B758-4558-92E5-51A9CCE724E5}" srcOrd="3" destOrd="0" parTransId="{5B02488B-E55E-4C12-9D14-663464D66B7B}" sibTransId="{3335B66C-64EB-4E99-9D87-61E4B09F2E43}"/>
    <dgm:cxn modelId="{EA16F36D-9086-47D8-938E-44BD58B5B52D}" type="presOf" srcId="{03B65335-B758-4558-92E5-51A9CCE724E5}" destId="{59D5EC7D-BD1D-436E-B3C0-BF938FC5265F}" srcOrd="0" destOrd="0" presId="urn:microsoft.com/office/officeart/2005/8/layout/process4"/>
    <dgm:cxn modelId="{89F17C52-6D2F-4478-8BD5-CE6870E8570D}" type="presOf" srcId="{2A323007-C614-4B95-8C21-17430D3CFE69}" destId="{28F7F746-4D96-45E0-A1B5-69F254C447A1}" srcOrd="0" destOrd="0" presId="urn:microsoft.com/office/officeart/2005/8/layout/process4"/>
    <dgm:cxn modelId="{D0A25F77-6D5F-494F-9285-BE532141F993}" type="presOf" srcId="{BB6BF33D-69A6-4972-AB59-C2AD6F023C0D}" destId="{7C23FABA-48F8-4283-A99D-CDA2A3CBAA1F}" srcOrd="1" destOrd="0" presId="urn:microsoft.com/office/officeart/2005/8/layout/process4"/>
    <dgm:cxn modelId="{FC9A4F7E-0EE3-4D38-A820-9CA8A183A41D}" type="presOf" srcId="{02A4216E-8438-4525-A355-9264EBAD0267}" destId="{167BBCF9-BAFD-4FF9-95EB-45454D917DDE}" srcOrd="0" destOrd="0" presId="urn:microsoft.com/office/officeart/2005/8/layout/process4"/>
    <dgm:cxn modelId="{35A1557E-F1DD-4A98-8659-B4E5EE85DFA2}" type="presOf" srcId="{B1B27826-DD43-443C-ABBC-C9E55BA7B001}" destId="{958122E7-D5B5-4D60-822C-E50602A932D8}" srcOrd="0" destOrd="0" presId="urn:microsoft.com/office/officeart/2005/8/layout/process4"/>
    <dgm:cxn modelId="{33245D84-D9C8-47B8-B747-ABFA04B8B62F}" srcId="{2A323007-C614-4B95-8C21-17430D3CFE69}" destId="{BB6BF33D-69A6-4972-AB59-C2AD6F023C0D}" srcOrd="1" destOrd="0" parTransId="{039B1AE3-981C-4537-8033-5537587A8287}" sibTransId="{0382378B-4101-4DE4-BC21-BA4A33F20109}"/>
    <dgm:cxn modelId="{AB0B4F86-3942-4297-8489-1A1F30924313}" type="presOf" srcId="{0E6996D7-2FC9-445C-BAEA-1FE363B0CF0A}" destId="{34865AD7-003B-4E23-837B-7923809593D7}" srcOrd="0" destOrd="0" presId="urn:microsoft.com/office/officeart/2005/8/layout/process4"/>
    <dgm:cxn modelId="{06502B8A-1EC0-4C07-B474-2AF240D7D7E0}" type="presOf" srcId="{B1B27826-DD43-443C-ABBC-C9E55BA7B001}" destId="{72D10160-9253-4DE4-8E03-6FAE0EF9CF9A}" srcOrd="1" destOrd="0" presId="urn:microsoft.com/office/officeart/2005/8/layout/process4"/>
    <dgm:cxn modelId="{DFD27E9E-03D8-4000-ABC4-DE6D31659D83}" type="presOf" srcId="{766587B2-BB23-4DD5-8774-A430613CBEAD}" destId="{7A23A068-E996-4467-8EC8-5B0D312ABC90}" srcOrd="0" destOrd="0" presId="urn:microsoft.com/office/officeart/2005/8/layout/process4"/>
    <dgm:cxn modelId="{9D0CF9A0-1587-406E-A642-086F3EA67EBA}" srcId="{B1B27826-DD43-443C-ABBC-C9E55BA7B001}" destId="{766587B2-BB23-4DD5-8774-A430613CBEAD}" srcOrd="4" destOrd="0" parTransId="{74BE27BA-11D3-41B0-92C2-B209CDE84679}" sibTransId="{4C858F9A-CBEC-48BF-ABDB-CC43973EBF4F}"/>
    <dgm:cxn modelId="{59C97EAF-5F39-4E3A-880F-9FB3F34EE092}" srcId="{B1B27826-DD43-443C-ABBC-C9E55BA7B001}" destId="{2C4FCFDF-BC37-49D2-8810-3C6812DC24F6}" srcOrd="0" destOrd="0" parTransId="{BB324C43-11EB-43C9-8052-F0FD4A930A75}" sibTransId="{BC4B0FCE-5046-46AD-AA03-047FB8C3399D}"/>
    <dgm:cxn modelId="{FF5036B2-15FC-4285-80C4-44FC5FD92445}" type="presOf" srcId="{BB6BF33D-69A6-4972-AB59-C2AD6F023C0D}" destId="{1FDB317A-8DAF-449C-8161-BEA49AEF8F0E}" srcOrd="0" destOrd="0" presId="urn:microsoft.com/office/officeart/2005/8/layout/process4"/>
    <dgm:cxn modelId="{E6CBEFB3-10E8-4BFA-805C-0384E34086C8}" srcId="{B1B27826-DD43-443C-ABBC-C9E55BA7B001}" destId="{4080A80C-0D5E-4441-8308-E61C7843D817}" srcOrd="3" destOrd="0" parTransId="{6C99602C-3481-4C28-885B-7D3B36F26575}" sibTransId="{4F218510-088D-475A-A9BF-BE3CFBF45D07}"/>
    <dgm:cxn modelId="{23FBF2CB-E836-423F-9D98-EFD31B0408A3}" srcId="{2A323007-C614-4B95-8C21-17430D3CFE69}" destId="{A20FE82C-6187-4A8C-9FC9-C8A7E884E950}" srcOrd="0" destOrd="0" parTransId="{F8FB6640-76EF-49E4-A109-650C2AFEDBCA}" sibTransId="{72975FF8-675F-4514-AD72-13D1B6A75273}"/>
    <dgm:cxn modelId="{1AEEDFCF-5103-4577-9F50-8C0B4F09A21C}" type="presOf" srcId="{4080A80C-0D5E-4441-8308-E61C7843D817}" destId="{48B7516B-AB20-49C1-A91F-E6567A11A857}" srcOrd="0" destOrd="0" presId="urn:microsoft.com/office/officeart/2005/8/layout/process4"/>
    <dgm:cxn modelId="{84185CD0-9D6B-4250-B4F1-61B782104AAA}" srcId="{BB6BF33D-69A6-4972-AB59-C2AD6F023C0D}" destId="{4C97EBB9-1410-436A-8B23-4F39ECE6B6C8}" srcOrd="0" destOrd="0" parTransId="{AF5DF67B-9E54-4399-87A7-85A9AF9D66B9}" sibTransId="{927BE7C4-D329-4FCF-82BE-6F9ED617184B}"/>
    <dgm:cxn modelId="{E3A4FFE6-7092-4E58-8AA8-2EC761A5744A}" srcId="{B1B27826-DD43-443C-ABBC-C9E55BA7B001}" destId="{0E6996D7-2FC9-445C-BAEA-1FE363B0CF0A}" srcOrd="2" destOrd="0" parTransId="{C3E2576B-BD5A-4862-9367-53724C9CFE05}" sibTransId="{ACEF118E-8672-40D4-BA73-6C95C727FC4C}"/>
    <dgm:cxn modelId="{882F9DF6-F72C-4822-9617-077E38A48222}" srcId="{BB6BF33D-69A6-4972-AB59-C2AD6F023C0D}" destId="{06635DC3-4762-4718-A863-45E7BC3438B6}" srcOrd="2" destOrd="0" parTransId="{FDC29CF6-1CEF-427B-9F23-E964315D9713}" sibTransId="{CFE6AA96-C71C-404F-A86B-7F870BD49FFC}"/>
    <dgm:cxn modelId="{B9FB3AC2-BE87-434F-89A1-330F5FCE6E0C}" type="presParOf" srcId="{28F7F746-4D96-45E0-A1B5-69F254C447A1}" destId="{70283B62-28BB-44B7-B983-7C990F28AE57}" srcOrd="0" destOrd="0" presId="urn:microsoft.com/office/officeart/2005/8/layout/process4"/>
    <dgm:cxn modelId="{A8BDFFA1-D3D5-4E33-8350-58372B9B9881}" type="presParOf" srcId="{70283B62-28BB-44B7-B983-7C990F28AE57}" destId="{958122E7-D5B5-4D60-822C-E50602A932D8}" srcOrd="0" destOrd="0" presId="urn:microsoft.com/office/officeart/2005/8/layout/process4"/>
    <dgm:cxn modelId="{5E42D0AF-417A-48F6-83A0-B5EF70CF68FC}" type="presParOf" srcId="{70283B62-28BB-44B7-B983-7C990F28AE57}" destId="{72D10160-9253-4DE4-8E03-6FAE0EF9CF9A}" srcOrd="1" destOrd="0" presId="urn:microsoft.com/office/officeart/2005/8/layout/process4"/>
    <dgm:cxn modelId="{9484E16A-8445-4D16-A311-96B0F4F4F8E4}" type="presParOf" srcId="{70283B62-28BB-44B7-B983-7C990F28AE57}" destId="{EEFF3CA0-94BD-4013-AB33-AE2E47B77E45}" srcOrd="2" destOrd="0" presId="urn:microsoft.com/office/officeart/2005/8/layout/process4"/>
    <dgm:cxn modelId="{FAA86F02-ED5E-431E-B4F6-1692104A7BEB}" type="presParOf" srcId="{EEFF3CA0-94BD-4013-AB33-AE2E47B77E45}" destId="{7AD2950B-EF67-4CA6-B110-777E0C00D0E0}" srcOrd="0" destOrd="0" presId="urn:microsoft.com/office/officeart/2005/8/layout/process4"/>
    <dgm:cxn modelId="{2171D656-7A79-4400-93F2-54F9C1279EC6}" type="presParOf" srcId="{EEFF3CA0-94BD-4013-AB33-AE2E47B77E45}" destId="{EFCEB9E5-9C3D-4CCB-8EAE-7C8D1800BB8B}" srcOrd="1" destOrd="0" presId="urn:microsoft.com/office/officeart/2005/8/layout/process4"/>
    <dgm:cxn modelId="{16916147-9A5D-49A9-99A1-A92B903A37FE}" type="presParOf" srcId="{EEFF3CA0-94BD-4013-AB33-AE2E47B77E45}" destId="{34865AD7-003B-4E23-837B-7923809593D7}" srcOrd="2" destOrd="0" presId="urn:microsoft.com/office/officeart/2005/8/layout/process4"/>
    <dgm:cxn modelId="{955E5945-7766-42E2-9039-E87C51A3136A}" type="presParOf" srcId="{EEFF3CA0-94BD-4013-AB33-AE2E47B77E45}" destId="{48B7516B-AB20-49C1-A91F-E6567A11A857}" srcOrd="3" destOrd="0" presId="urn:microsoft.com/office/officeart/2005/8/layout/process4"/>
    <dgm:cxn modelId="{1827F032-0A12-409B-86DD-6B710DF35891}" type="presParOf" srcId="{EEFF3CA0-94BD-4013-AB33-AE2E47B77E45}" destId="{7A23A068-E996-4467-8EC8-5B0D312ABC90}" srcOrd="4" destOrd="0" presId="urn:microsoft.com/office/officeart/2005/8/layout/process4"/>
    <dgm:cxn modelId="{BE2EC56F-C4F5-4536-905C-804145B4AA1A}" type="presParOf" srcId="{EEFF3CA0-94BD-4013-AB33-AE2E47B77E45}" destId="{167BBCF9-BAFD-4FF9-95EB-45454D917DDE}" srcOrd="5" destOrd="0" presId="urn:microsoft.com/office/officeart/2005/8/layout/process4"/>
    <dgm:cxn modelId="{2B3E580B-01A8-4690-9B2A-3F3B9E5B25E3}" type="presParOf" srcId="{28F7F746-4D96-45E0-A1B5-69F254C447A1}" destId="{C7FF2181-65C7-49C5-9906-2B15BE318985}" srcOrd="1" destOrd="0" presId="urn:microsoft.com/office/officeart/2005/8/layout/process4"/>
    <dgm:cxn modelId="{A80AB3CC-66F0-4809-A0B4-DD2C260FF3E6}" type="presParOf" srcId="{28F7F746-4D96-45E0-A1B5-69F254C447A1}" destId="{AF50B829-CBF4-4D21-9629-E558BA3EB355}" srcOrd="2" destOrd="0" presId="urn:microsoft.com/office/officeart/2005/8/layout/process4"/>
    <dgm:cxn modelId="{F1799E8A-7F97-405C-AAD0-C8315BD71ADB}" type="presParOf" srcId="{AF50B829-CBF4-4D21-9629-E558BA3EB355}" destId="{1FDB317A-8DAF-449C-8161-BEA49AEF8F0E}" srcOrd="0" destOrd="0" presId="urn:microsoft.com/office/officeart/2005/8/layout/process4"/>
    <dgm:cxn modelId="{CFB7C4D9-E78E-446E-A1DD-5D69DDB92620}" type="presParOf" srcId="{AF50B829-CBF4-4D21-9629-E558BA3EB355}" destId="{7C23FABA-48F8-4283-A99D-CDA2A3CBAA1F}" srcOrd="1" destOrd="0" presId="urn:microsoft.com/office/officeart/2005/8/layout/process4"/>
    <dgm:cxn modelId="{AB872AFD-C462-4639-A3BA-22483D91A48B}" type="presParOf" srcId="{AF50B829-CBF4-4D21-9629-E558BA3EB355}" destId="{D10FC216-B0C3-4637-8D59-0BEC51017FE6}" srcOrd="2" destOrd="0" presId="urn:microsoft.com/office/officeart/2005/8/layout/process4"/>
    <dgm:cxn modelId="{A95B7168-171C-4DA9-B66F-907DE5C527AF}" type="presParOf" srcId="{D10FC216-B0C3-4637-8D59-0BEC51017FE6}" destId="{5CAAC29F-234E-49D9-B58D-0C63F45BD2CD}" srcOrd="0" destOrd="0" presId="urn:microsoft.com/office/officeart/2005/8/layout/process4"/>
    <dgm:cxn modelId="{96C90C95-F584-412B-9EDE-CDAA5212474A}" type="presParOf" srcId="{D10FC216-B0C3-4637-8D59-0BEC51017FE6}" destId="{BC36B91D-EBD1-4F45-874C-AFCE1060D860}" srcOrd="1" destOrd="0" presId="urn:microsoft.com/office/officeart/2005/8/layout/process4"/>
    <dgm:cxn modelId="{666DE9C5-2D40-4E2A-A0F8-685161E9577D}" type="presParOf" srcId="{D10FC216-B0C3-4637-8D59-0BEC51017FE6}" destId="{9D9AC0CB-B12B-4201-9D6E-0C8A5074B408}" srcOrd="2" destOrd="0" presId="urn:microsoft.com/office/officeart/2005/8/layout/process4"/>
    <dgm:cxn modelId="{9AA9F53D-356A-47B1-8E18-B6FF3E9C52A6}" type="presParOf" srcId="{D10FC216-B0C3-4637-8D59-0BEC51017FE6}" destId="{59D5EC7D-BD1D-436E-B3C0-BF938FC5265F}" srcOrd="3" destOrd="0" presId="urn:microsoft.com/office/officeart/2005/8/layout/process4"/>
    <dgm:cxn modelId="{F5E4CB50-D8BF-43EC-B7D6-82A23954D7C6}" type="presParOf" srcId="{28F7F746-4D96-45E0-A1B5-69F254C447A1}" destId="{773D0910-1257-4E27-9ECF-B3EE3FFD20FA}" srcOrd="3" destOrd="0" presId="urn:microsoft.com/office/officeart/2005/8/layout/process4"/>
    <dgm:cxn modelId="{C9F66E4D-7F2E-4D9C-B571-42F5707464BF}" type="presParOf" srcId="{28F7F746-4D96-45E0-A1B5-69F254C447A1}" destId="{D855367F-4105-42E0-BAA6-869D1EDE3A8D}" srcOrd="4" destOrd="0" presId="urn:microsoft.com/office/officeart/2005/8/layout/process4"/>
    <dgm:cxn modelId="{2226EEC5-9C10-43F4-9C89-C748F234D680}" type="presParOf" srcId="{D855367F-4105-42E0-BAA6-869D1EDE3A8D}" destId="{D7182A23-3C63-4DDF-AE35-798B7EE6736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10160-9253-4DE4-8E03-6FAE0EF9CF9A}">
      <dsp:nvSpPr>
        <dsp:cNvPr id="0" name=""/>
        <dsp:cNvSpPr/>
      </dsp:nvSpPr>
      <dsp:spPr>
        <a:xfrm>
          <a:off x="0" y="2195518"/>
          <a:ext cx="9777117" cy="11870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Data product type</a:t>
          </a:r>
        </a:p>
      </dsp:txBody>
      <dsp:txXfrm>
        <a:off x="0" y="2195518"/>
        <a:ext cx="9777117" cy="641032"/>
      </dsp:txXfrm>
    </dsp:sp>
    <dsp:sp modelId="{7AD2950B-EF67-4CA6-B110-777E0C00D0E0}">
      <dsp:nvSpPr>
        <dsp:cNvPr id="0" name=""/>
        <dsp:cNvSpPr/>
      </dsp:nvSpPr>
      <dsp:spPr>
        <a:xfrm>
          <a:off x="192" y="2733143"/>
          <a:ext cx="1637476" cy="70539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Data dashboard</a:t>
          </a:r>
        </a:p>
      </dsp:txBody>
      <dsp:txXfrm>
        <a:off x="192" y="2733143"/>
        <a:ext cx="1637476" cy="705395"/>
      </dsp:txXfrm>
    </dsp:sp>
    <dsp:sp modelId="{EFCEB9E5-9C3D-4CCB-8EAE-7C8D1800BB8B}">
      <dsp:nvSpPr>
        <dsp:cNvPr id="0" name=""/>
        <dsp:cNvSpPr/>
      </dsp:nvSpPr>
      <dsp:spPr>
        <a:xfrm>
          <a:off x="1637668" y="2733143"/>
          <a:ext cx="1637476" cy="7053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Data repository</a:t>
          </a:r>
        </a:p>
      </dsp:txBody>
      <dsp:txXfrm>
        <a:off x="1637668" y="2733143"/>
        <a:ext cx="1637476" cy="705395"/>
      </dsp:txXfrm>
    </dsp:sp>
    <dsp:sp modelId="{34865AD7-003B-4E23-837B-7923809593D7}">
      <dsp:nvSpPr>
        <dsp:cNvPr id="0" name=""/>
        <dsp:cNvSpPr/>
      </dsp:nvSpPr>
      <dsp:spPr>
        <a:xfrm>
          <a:off x="3275145" y="2728494"/>
          <a:ext cx="1637476" cy="71469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Data visualisation</a:t>
          </a:r>
        </a:p>
      </dsp:txBody>
      <dsp:txXfrm>
        <a:off x="3275145" y="2728494"/>
        <a:ext cx="1637476" cy="714695"/>
      </dsp:txXfrm>
    </dsp:sp>
    <dsp:sp modelId="{48B7516B-AB20-49C1-A91F-E6567A11A857}">
      <dsp:nvSpPr>
        <dsp:cNvPr id="0" name=""/>
        <dsp:cNvSpPr/>
      </dsp:nvSpPr>
      <dsp:spPr>
        <a:xfrm>
          <a:off x="4912621" y="2733143"/>
          <a:ext cx="1637476" cy="70539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Hybrid products</a:t>
          </a:r>
        </a:p>
      </dsp:txBody>
      <dsp:txXfrm>
        <a:off x="4912621" y="2733143"/>
        <a:ext cx="1637476" cy="705395"/>
      </dsp:txXfrm>
    </dsp:sp>
    <dsp:sp modelId="{7A23A068-E996-4467-8EC8-5B0D312ABC90}">
      <dsp:nvSpPr>
        <dsp:cNvPr id="0" name=""/>
        <dsp:cNvSpPr/>
      </dsp:nvSpPr>
      <dsp:spPr>
        <a:xfrm>
          <a:off x="6550097" y="2733143"/>
          <a:ext cx="1589350" cy="705395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Websites, webpages and reports</a:t>
          </a:r>
        </a:p>
      </dsp:txBody>
      <dsp:txXfrm>
        <a:off x="6550097" y="2733143"/>
        <a:ext cx="1589350" cy="705395"/>
      </dsp:txXfrm>
    </dsp:sp>
    <dsp:sp modelId="{167BBCF9-BAFD-4FF9-95EB-45454D917DDE}">
      <dsp:nvSpPr>
        <dsp:cNvPr id="0" name=""/>
        <dsp:cNvSpPr/>
      </dsp:nvSpPr>
      <dsp:spPr>
        <a:xfrm>
          <a:off x="8139448" y="2733255"/>
          <a:ext cx="1637476" cy="70517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Press releases and bulletins </a:t>
          </a:r>
        </a:p>
      </dsp:txBody>
      <dsp:txXfrm>
        <a:off x="8139448" y="2733255"/>
        <a:ext cx="1637476" cy="705172"/>
      </dsp:txXfrm>
    </dsp:sp>
    <dsp:sp modelId="{7C23FABA-48F8-4283-A99D-CDA2A3CBAA1F}">
      <dsp:nvSpPr>
        <dsp:cNvPr id="0" name=""/>
        <dsp:cNvSpPr/>
      </dsp:nvSpPr>
      <dsp:spPr>
        <a:xfrm rot="10800000">
          <a:off x="0" y="938216"/>
          <a:ext cx="9777117" cy="1275108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Health care function</a:t>
          </a:r>
        </a:p>
      </dsp:txBody>
      <dsp:txXfrm rot="-10800000">
        <a:off x="0" y="938216"/>
        <a:ext cx="9777117" cy="447563"/>
      </dsp:txXfrm>
    </dsp:sp>
    <dsp:sp modelId="{5CAAC29F-234E-49D9-B58D-0C63F45BD2CD}">
      <dsp:nvSpPr>
        <dsp:cNvPr id="0" name=""/>
        <dsp:cNvSpPr/>
      </dsp:nvSpPr>
      <dsp:spPr>
        <a:xfrm>
          <a:off x="0" y="1347868"/>
          <a:ext cx="2444279" cy="45762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Promotive</a:t>
          </a:r>
        </a:p>
      </dsp:txBody>
      <dsp:txXfrm>
        <a:off x="0" y="1347868"/>
        <a:ext cx="2444279" cy="457629"/>
      </dsp:txXfrm>
    </dsp:sp>
    <dsp:sp modelId="{BC36B91D-EBD1-4F45-874C-AFCE1060D860}">
      <dsp:nvSpPr>
        <dsp:cNvPr id="0" name=""/>
        <dsp:cNvSpPr/>
      </dsp:nvSpPr>
      <dsp:spPr>
        <a:xfrm>
          <a:off x="2444279" y="1347868"/>
          <a:ext cx="2444279" cy="45762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Preventive</a:t>
          </a:r>
        </a:p>
      </dsp:txBody>
      <dsp:txXfrm>
        <a:off x="2444279" y="1347868"/>
        <a:ext cx="2444279" cy="457629"/>
      </dsp:txXfrm>
    </dsp:sp>
    <dsp:sp modelId="{9D9AC0CB-B12B-4201-9D6E-0C8A5074B408}">
      <dsp:nvSpPr>
        <dsp:cNvPr id="0" name=""/>
        <dsp:cNvSpPr/>
      </dsp:nvSpPr>
      <dsp:spPr>
        <a:xfrm>
          <a:off x="4888558" y="1347868"/>
          <a:ext cx="2444279" cy="45762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Curative</a:t>
          </a:r>
        </a:p>
      </dsp:txBody>
      <dsp:txXfrm>
        <a:off x="4888558" y="1347868"/>
        <a:ext cx="2444279" cy="457629"/>
      </dsp:txXfrm>
    </dsp:sp>
    <dsp:sp modelId="{59D5EC7D-BD1D-436E-B3C0-BF938FC5265F}">
      <dsp:nvSpPr>
        <dsp:cNvPr id="0" name=""/>
        <dsp:cNvSpPr/>
      </dsp:nvSpPr>
      <dsp:spPr>
        <a:xfrm>
          <a:off x="7332837" y="1347868"/>
          <a:ext cx="2444279" cy="457629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Rehabilitative</a:t>
          </a:r>
        </a:p>
      </dsp:txBody>
      <dsp:txXfrm>
        <a:off x="7332837" y="1347868"/>
        <a:ext cx="2444279" cy="457629"/>
      </dsp:txXfrm>
    </dsp:sp>
    <dsp:sp modelId="{D7182A23-3C63-4DDF-AE35-798B7EE6736F}">
      <dsp:nvSpPr>
        <dsp:cNvPr id="0" name=""/>
        <dsp:cNvSpPr/>
      </dsp:nvSpPr>
      <dsp:spPr>
        <a:xfrm rot="10800000">
          <a:off x="0" y="0"/>
          <a:ext cx="9777117" cy="955619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rPr>
            <a:t>Health-related data initiatives</a:t>
          </a:r>
        </a:p>
      </dsp:txBody>
      <dsp:txXfrm rot="10800000">
        <a:off x="0" y="0"/>
        <a:ext cx="9777117" cy="620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1A7840E-A380-4FC8-AF37-79622A07F3C6}" type="datetimeFigureOut">
              <a:rPr lang="en-GB" smtClean="0"/>
              <a:t>19/01/2022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AF7668-2BDD-4A45-B41C-E48EDE7D095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3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3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095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335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200" y="6356351"/>
            <a:ext cx="6477000" cy="365125"/>
          </a:xfrm>
        </p:spPr>
        <p:txBody>
          <a:bodyPr/>
          <a:lstStyle>
            <a:lvl1pPr>
              <a:defRPr i="1">
                <a:latin typeface="Georgia" panose="02040502050405020303" pitchFamily="18" charset="0"/>
              </a:defRPr>
            </a:lvl1pPr>
          </a:lstStyle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06340" y="6356352"/>
            <a:ext cx="2743200" cy="365125"/>
          </a:xfrm>
        </p:spPr>
        <p:txBody>
          <a:bodyPr/>
          <a:lstStyle>
            <a:lvl1pPr>
              <a:defRPr sz="1400" b="1">
                <a:latin typeface="Georgia" panose="02040502050405020303" pitchFamily="18" charset="0"/>
              </a:defRPr>
            </a:lvl1pPr>
          </a:lstStyle>
          <a:p>
            <a:fld id="{9C2EF9F3-BB52-476C-AFB6-CE35FB558575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9A08B5-8E11-4D34-8F03-D975AF423BB2}"/>
              </a:ext>
            </a:extLst>
          </p:cNvPr>
          <p:cNvCxnSpPr>
            <a:cxnSpLocks/>
          </p:cNvCxnSpPr>
          <p:nvPr userDrawn="1"/>
        </p:nvCxnSpPr>
        <p:spPr>
          <a:xfrm>
            <a:off x="474786" y="930753"/>
            <a:ext cx="1133856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6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9224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934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74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277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25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10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06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5115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EF9F3-BB52-476C-AFB6-CE35FB5585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5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E0043-2A47-4D3E-9742-BA30FDD00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7983" y="647691"/>
            <a:ext cx="11376836" cy="74181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601"/>
              </a:spcAft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Georgia" panose="02040502050405020303" pitchFamily="18" charset="0"/>
                <a:ea typeface="Cambria" panose="02040503050406030204" pitchFamily="18" charset="0"/>
              </a:rPr>
              <a:t>How data initiatives have helped our fight against COVID-19  </a:t>
            </a:r>
            <a:endParaRPr lang="en-GB" sz="30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34054EC5-F2C5-4D2F-8174-08BC0E6E37D5}"/>
              </a:ext>
            </a:extLst>
          </p:cNvPr>
          <p:cNvSpPr txBox="1">
            <a:spLocks/>
          </p:cNvSpPr>
          <p:nvPr/>
        </p:nvSpPr>
        <p:spPr>
          <a:xfrm>
            <a:off x="2667000" y="6098635"/>
            <a:ext cx="6858000" cy="479812"/>
          </a:xfrm>
          <a:prstGeom prst="rect">
            <a:avLst/>
          </a:prstGeom>
          <a:noFill/>
        </p:spPr>
        <p:txBody>
          <a:bodyPr vert="horz" lIns="91440" tIns="45721" rIns="91440" bIns="45721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Siyam Rupali" panose="02000500000000020004" pitchFamily="2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en-US" sz="1801" b="1" dirty="0">
                <a:solidFill>
                  <a:srgbClr val="002060"/>
                </a:solidFill>
                <a:cs typeface="Kalpurush" panose="02000600000000000000" pitchFamily="2" charset="0"/>
              </a:rPr>
              <a:t>Dhaka: 20 January 2022</a:t>
            </a:r>
            <a:endParaRPr lang="bn-IN" sz="1801" b="1" dirty="0">
              <a:solidFill>
                <a:srgbClr val="002060"/>
              </a:solidFill>
              <a:cs typeface="Kalpurush" panose="02000600000000000000" pitchFamily="2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06EB61B8-8DE2-49A6-9A1F-AB808999CF80}"/>
              </a:ext>
            </a:extLst>
          </p:cNvPr>
          <p:cNvSpPr txBox="1">
            <a:spLocks/>
          </p:cNvSpPr>
          <p:nvPr/>
        </p:nvSpPr>
        <p:spPr>
          <a:xfrm>
            <a:off x="407581" y="4406938"/>
            <a:ext cx="11376837" cy="1575313"/>
          </a:xfrm>
          <a:prstGeom prst="rect">
            <a:avLst/>
          </a:prstGeom>
          <a:noFill/>
        </p:spPr>
        <p:txBody>
          <a:bodyPr vert="horz" lIns="91440" tIns="45721" rIns="91440" bIns="45721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i="1" dirty="0">
                <a:solidFill>
                  <a:srgbClr val="C00000"/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International Conference on COVID-19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C00000"/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Learning for the Next Generation Health Systems in Low-and Middle-Income Countries (LMICs)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i="1" dirty="0">
                <a:solidFill>
                  <a:srgbClr val="C00000"/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Session 04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C00000"/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Risk Communication, Data for Decision Making and Evidence-based Governance</a:t>
            </a:r>
            <a:endParaRPr lang="bn-IN" sz="2000" dirty="0">
              <a:solidFill>
                <a:srgbClr val="C00000"/>
              </a:solidFill>
              <a:latin typeface="Georgia" panose="02040502050405020303" pitchFamily="18" charset="0"/>
              <a:cs typeface="Kalpurush" panose="020006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354C32-CB08-4579-A86C-70D5F533DF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551" y="3288624"/>
            <a:ext cx="1106366" cy="1118314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FB1B5EF2-BC75-4409-B580-41592DF967A3}"/>
              </a:ext>
            </a:extLst>
          </p:cNvPr>
          <p:cNvSpPr txBox="1">
            <a:spLocks/>
          </p:cNvSpPr>
          <p:nvPr/>
        </p:nvSpPr>
        <p:spPr>
          <a:xfrm>
            <a:off x="520995" y="1505889"/>
            <a:ext cx="11376837" cy="1923111"/>
          </a:xfrm>
          <a:prstGeom prst="rect">
            <a:avLst/>
          </a:prstGeom>
          <a:noFill/>
        </p:spPr>
        <p:txBody>
          <a:bodyPr vert="horz" lIns="91440" tIns="45721" rIns="91440" bIns="45721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Presented by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err="1">
                <a:solidFill>
                  <a:schemeClr val="accent1"/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Towfiqul</a:t>
            </a:r>
            <a:r>
              <a:rPr lang="en-US" b="1" dirty="0">
                <a:solidFill>
                  <a:schemeClr val="accent1"/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 Islam Khan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Senior Research Fellow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Georgia" panose="02040502050405020303" pitchFamily="18" charset="0"/>
                <a:cs typeface="Kalpurush" panose="02000600000000000000" pitchFamily="2" charset="0"/>
              </a:rPr>
              <a:t>Centre for Policy Dialogue (CPD)</a:t>
            </a:r>
            <a:endParaRPr lang="bn-IN" sz="2000" dirty="0">
              <a:solidFill>
                <a:srgbClr val="C00000"/>
              </a:solidFill>
              <a:latin typeface="Georgia" panose="02040502050405020303" pitchFamily="18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990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02" y="298545"/>
            <a:ext cx="6506183" cy="564010"/>
          </a:xfrm>
        </p:spPr>
        <p:txBody>
          <a:bodyPr>
            <a:noAutofit/>
          </a:bodyPr>
          <a:lstStyle/>
          <a:p>
            <a:pPr algn="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Findings of the Study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55" y="998952"/>
            <a:ext cx="11775056" cy="542559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9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Hypothesis </a:t>
            </a:r>
            <a:r>
              <a:rPr lang="en-US" sz="19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1.2. There is an institutional arrangement of integration, coordination and reconciliation within the data ecosystem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9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institutional arrangements are concentrated on health and have not spilt over to other areas of the data ecosystem. </a:t>
            </a:r>
            <a:r>
              <a:rPr lang="en-US" sz="19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case of most of the initiatives, a ‘government agency centric’ approach was followed while a selected few took the ‘whole of society’ path</a:t>
            </a:r>
            <a:endParaRPr lang="en-GB" sz="1900" b="1" dirty="0">
              <a:solidFill>
                <a:schemeClr val="accent1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6" marR="0" indent="-2857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800" b="1" i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First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sz="1800" b="1" dirty="0">
                <a:latin typeface="Georgia" panose="02040502050405020303" pitchFamily="18" charset="0"/>
                <a:ea typeface="Calibri" panose="020F0502020204030204" pitchFamily="34" charset="0"/>
              </a:rPr>
              <a:t>b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oth government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and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non-government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entities had to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take up multiple roles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(e.g., data generator, data manager, data user, data appraiser etc.) to carry out the COVID-19 targeted data initiatives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government entities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and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officials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were able to perform in a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coordinated manner</a:t>
            </a:r>
            <a:endParaRPr lang="en-GB" sz="1800" dirty="0"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collaboration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between 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government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and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non-government organisations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has become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more robust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after the COVID-19 outbreak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acceptance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of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non-government data initiatives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to the government has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gradually increased</a:t>
            </a:r>
            <a:endParaRPr lang="en-GB" sz="1800" b="1" dirty="0"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marR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800" b="1" i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Second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COVID-19 targeted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data initiatives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(both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intra- and inter-governmental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) had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interoperable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data systems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There were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some instances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where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non-government entities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were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connected to such systems.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Most of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such data system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is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affiliated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with 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DHIS2 platform of DGHS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403FC-2B7E-4EF3-A26C-973F5D614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396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02" y="298545"/>
            <a:ext cx="6506183" cy="564010"/>
          </a:xfrm>
        </p:spPr>
        <p:txBody>
          <a:bodyPr>
            <a:noAutofit/>
          </a:bodyPr>
          <a:lstStyle/>
          <a:p>
            <a:pPr algn="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Findings of the Study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55" y="998952"/>
            <a:ext cx="11775056" cy="5494212"/>
          </a:xfrm>
        </p:spPr>
        <p:txBody>
          <a:bodyPr>
            <a:normAutofit/>
          </a:bodyPr>
          <a:lstStyle/>
          <a:p>
            <a:pPr marL="0" lvl="1" indent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9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Hypothesis 1.3. There is a systematic process of documenting and archiving the generated statistics and relevant stakeholders can access these statistics when required</a:t>
            </a:r>
          </a:p>
          <a:p>
            <a:pPr marL="0" lvl="1" indent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9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documenting and archiving process is mostly scattered and accessing micro-level data may become an arduous task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800" b="1" i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First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majority of the data initiatives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both government and non-government,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have well defined and formal storage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systems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800" b="1" i="1" dirty="0">
                <a:latin typeface="Georgia" panose="02040502050405020303" pitchFamily="18" charset="0"/>
                <a:ea typeface="Calibri" panose="020F0502020204030204" pitchFamily="34" charset="0"/>
              </a:rPr>
              <a:t>Second</a:t>
            </a:r>
            <a:r>
              <a:rPr lang="en-GB" sz="1800" dirty="0">
                <a:latin typeface="Georgia" panose="02040502050405020303" pitchFamily="18" charset="0"/>
                <a:ea typeface="Calibri" panose="020F0502020204030204" pitchFamily="34" charset="0"/>
              </a:rPr>
              <a:t>, a f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ormal mechanism </a:t>
            </a:r>
            <a:r>
              <a:rPr lang="en-GB" sz="1800" dirty="0">
                <a:latin typeface="Georgia" panose="02040502050405020303" pitchFamily="18" charset="0"/>
                <a:ea typeface="Calibri" panose="020F0502020204030204" pitchFamily="34" charset="0"/>
              </a:rPr>
              <a:t>for accessing </a:t>
            </a:r>
            <a:r>
              <a:rPr lang="en-GB" sz="1800" b="1" dirty="0">
                <a:latin typeface="Georgia" panose="02040502050405020303" pitchFamily="18" charset="0"/>
                <a:ea typeface="Calibri" panose="020F0502020204030204" pitchFamily="34" charset="0"/>
              </a:rPr>
              <a:t>COVID-19 related data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from the government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was absent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Accessing data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becomes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easier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with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pre-existing liaisons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or through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informal </a:t>
            </a:r>
            <a:r>
              <a:rPr lang="en-GB" sz="1800" b="1" dirty="0">
                <a:latin typeface="Georgia" panose="02040502050405020303" pitchFamily="18" charset="0"/>
                <a:ea typeface="Calibri" panose="020F0502020204030204" pitchFamily="34" charset="0"/>
              </a:rPr>
              <a:t>channels</a:t>
            </a:r>
            <a:endParaRPr lang="en-GB" sz="1800" b="1" dirty="0"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Data access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becomes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difficult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due to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complex and lengthy bureaucratic processes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privacy concerns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on the part of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government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or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absence of any designated person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or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system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to provide data</a:t>
            </a:r>
            <a:endParaRPr lang="en-GB" sz="1800" i="1" dirty="0">
              <a:solidFill>
                <a:srgbClr val="C00000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403FC-2B7E-4EF3-A26C-973F5D614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168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02" y="298545"/>
            <a:ext cx="6506183" cy="564010"/>
          </a:xfrm>
        </p:spPr>
        <p:txBody>
          <a:bodyPr>
            <a:noAutofit/>
          </a:bodyPr>
          <a:lstStyle/>
          <a:p>
            <a:pPr algn="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Findings of the Study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472" y="952027"/>
            <a:ext cx="11775056" cy="5472523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9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Hypothesis </a:t>
            </a:r>
            <a:r>
              <a:rPr lang="en-US" sz="19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2.1. The generated statistics enabled efficient delivery of the various policy measures taken to tackle COVID-19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9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data and analyses did not result in decision making. Buy-in by the policy actors was slower for many cases, and often did not take place</a:t>
            </a:r>
          </a:p>
          <a:p>
            <a:pPr marL="57156" marR="0" lvl="0" indent="-285750" algn="just" defTabSz="914377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The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policy use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of data was found to be rather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limited</a:t>
            </a:r>
          </a:p>
          <a:p>
            <a:pPr marL="685783" marR="0" lvl="1" indent="-228594" algn="just" defTabSz="914377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There was a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clear lack of understanding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on the part of the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government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 as regards the data initiatives</a:t>
            </a:r>
          </a:p>
          <a:p>
            <a:pPr marL="685783" marR="0" lvl="1" indent="-228594" algn="just" defTabSz="914377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The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multitude of actors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involved in the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decision-making process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made the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+mn-cs"/>
              </a:rPr>
              <a:t>situation worse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+mn-cs"/>
            </a:endParaRPr>
          </a:p>
          <a:p>
            <a:pPr marL="685783" marR="0" lvl="1" indent="-228594" algn="just" defTabSz="914377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The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policymakers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 were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not ready to accommodate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the data initiatives undertaken by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subordinate agencies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at the beginning of the pandemic. The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acceptability increased prior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 to the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second wave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NlyjcnGxtcjlAdvP6975"/>
            </a:endParaRPr>
          </a:p>
          <a:p>
            <a:pPr marL="1142971" marR="0" lvl="2" indent="-228594" algn="just" defTabSz="914377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It was encouraging to find that the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government is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interested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 in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accommodating data-driven findings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from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academicians and researchers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in order to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plan future interventions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A number of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COVID-19 targeted data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initiatives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 have been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undertaken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 by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NGOs or CSOs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in Bangladesh. Regrettably, their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acceptance at the policy level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remained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NlyjcnGxtcjlAdvP6975"/>
              </a:rPr>
              <a:t>very limited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NlyjcnGxtcjlAdvP6975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F8B23-8707-4894-B9EA-ACD782431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226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102" y="298545"/>
            <a:ext cx="6506183" cy="564010"/>
          </a:xfrm>
        </p:spPr>
        <p:txBody>
          <a:bodyPr>
            <a:noAutofit/>
          </a:bodyPr>
          <a:lstStyle/>
          <a:p>
            <a:pPr algn="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Findings of the Study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472" y="930753"/>
            <a:ext cx="11775056" cy="5696899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Hypothesis </a:t>
            </a:r>
            <a:r>
              <a:rPr lang="en-US" sz="18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2.2. The generated statistics are adequate for policy design, policy implementation, and monitoring process of the policies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data obviously contributed to policy actions, however, not all demands for data were met</a:t>
            </a:r>
          </a:p>
          <a:p>
            <a:pPr marR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Although 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continuous provision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of COVID-19 related data is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commendable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there are some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underlying concerns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regarding 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accuracy, representativeness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and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quality of data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This puts 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usability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of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such data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 serious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risk</a:t>
            </a:r>
            <a:endParaRPr lang="en-GB" sz="1800" b="1" i="1" dirty="0">
              <a:solidFill>
                <a:srgbClr val="C00000"/>
              </a:solidFill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9A5FC-40D9-4DBD-95D9-8B4301BA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201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58" y="990730"/>
            <a:ext cx="11783683" cy="55291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i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future course of actions in view of the present achievements and challenges will critically hinge on three issues: the </a:t>
            </a:r>
            <a:r>
              <a:rPr lang="en-GB" sz="2000" b="1" i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system-wide adaptation</a:t>
            </a:r>
            <a:r>
              <a:rPr lang="en-GB" sz="2000" b="1" i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of the successful initiatives, enhanced </a:t>
            </a:r>
            <a:r>
              <a:rPr lang="en-GB" sz="2000" b="1" i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scalability across domains </a:t>
            </a:r>
            <a:r>
              <a:rPr lang="en-GB" sz="2000" b="1" i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(both horizontal and vertical), and ensuring </a:t>
            </a:r>
            <a:r>
              <a:rPr lang="en-GB" sz="2000" b="1" i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HR-related/financial/organisational sustainability</a:t>
            </a:r>
            <a:endParaRPr lang="en-GB" sz="2000" b="1" dirty="0">
              <a:solidFill>
                <a:srgbClr val="FF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To ensure </a:t>
            </a:r>
            <a:r>
              <a:rPr lang="en-US" sz="20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system-wide adaptation</a:t>
            </a:r>
            <a:r>
              <a:rPr lang="en-US" sz="1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</a:p>
          <a:p>
            <a:pPr marL="398463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latin typeface="Georgia" panose="02040502050405020303" pitchFamily="18" charset="0"/>
                <a:ea typeface="Calibri" panose="020F0502020204030204" pitchFamily="34" charset="0"/>
              </a:rPr>
              <a:t>T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here is a need to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establish a clear institutional architecture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of the initiatives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ensuring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the issues related to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governance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and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rules of business</a:t>
            </a:r>
          </a:p>
          <a:p>
            <a:pPr marL="914400" lvl="1" indent="-285750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pertaining discussion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should not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be limited to a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legalistic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nature.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Involvement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of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all relevant stakeholders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from both demand and supply sides should be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ensured </a:t>
            </a:r>
          </a:p>
          <a:p>
            <a:pPr marL="457200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creation of a ‘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knowledge hub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’, containing all relevant data, statistics, research and analysis contributed by both government and non-government entities, might be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beneficial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</a:p>
          <a:p>
            <a:pPr marL="914400" lvl="1" indent="-2857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Issues pertaining to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data </a:t>
            </a:r>
            <a:r>
              <a:rPr lang="en-US" sz="1800" b="1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standardisation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reconciliation, disaggregation, interoperability, access, and quality assurance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should receive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due attention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during its formation.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Data privacy and confidentiality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must be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ensured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in such efforts.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Formulation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of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data privacy policies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and the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development of data sharing frameworks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should receive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top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priority</a:t>
            </a:r>
            <a:endParaRPr lang="en-GB" sz="2000" b="1" dirty="0">
              <a:solidFill>
                <a:srgbClr val="FF0000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51104-7A17-4EE6-AA07-241BD4B05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14</a:t>
            </a:fld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E2008C3-9D2A-4BE2-9FA7-09F2D5E6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9284" y="338161"/>
            <a:ext cx="6266514" cy="592592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Conclusions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312615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55" y="913884"/>
            <a:ext cx="11783683" cy="552582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S</a:t>
            </a:r>
            <a:r>
              <a:rPr lang="en-US" sz="20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caling up</a:t>
            </a:r>
            <a:r>
              <a:rPr lang="en-US" sz="20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US" sz="20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of the data initiatives </a:t>
            </a:r>
            <a:r>
              <a:rPr lang="en-US" sz="20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should focus on:</a:t>
            </a:r>
          </a:p>
          <a:p>
            <a:pPr marL="398463" lvl="1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latin typeface="Georgia" panose="02040502050405020303" pitchFamily="18" charset="0"/>
                <a:ea typeface="Calibri" panose="020F0502020204030204" pitchFamily="34" charset="0"/>
              </a:rPr>
              <a:t>I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nvolving more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sectors/issues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as well as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stakeholders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both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within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and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outside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the government</a:t>
            </a:r>
          </a:p>
          <a:p>
            <a:pPr marL="398463" lvl="1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Formation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of a ‘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data community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’, following a whole of society approach, might be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useful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in this regard</a:t>
            </a:r>
          </a:p>
          <a:p>
            <a:pPr marL="739775" lvl="2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This will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facilitate overcoming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traditional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silos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existing within the data ecosystem</a:t>
            </a:r>
          </a:p>
          <a:p>
            <a:pPr marL="739775" lvl="2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This will also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provide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the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non-state entities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with a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gateway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to be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integrated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in the mainstream data-related activities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</a:t>
            </a:r>
            <a:r>
              <a:rPr lang="en-US" sz="20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sustainability of the data-related initiatives </a:t>
            </a:r>
            <a:r>
              <a:rPr lang="en-US" sz="20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will require:</a:t>
            </a:r>
          </a:p>
          <a:p>
            <a:pPr marL="457200" lvl="1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b="1" dirty="0" err="1">
                <a:latin typeface="Georgia" panose="02040502050405020303" pitchFamily="18" charset="0"/>
                <a:ea typeface="Calibri" panose="020F0502020204030204" pitchFamily="34" charset="0"/>
              </a:rPr>
              <a:t>Mobilisation</a:t>
            </a:r>
            <a:r>
              <a:rPr lang="en-US" sz="1800" b="1" dirty="0">
                <a:latin typeface="Georgia" panose="02040502050405020303" pitchFamily="18" charset="0"/>
                <a:ea typeface="Calibri" panose="020F0502020204030204" pitchFamily="34" charset="0"/>
              </a:rPr>
              <a:t> of additional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resources – financial, human resources and technical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– from both domestic and foreign sources</a:t>
            </a:r>
          </a:p>
          <a:p>
            <a:pPr marL="796925" lvl="2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This is particularly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pertinent for non-state actors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who might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lack the resources necessary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to develop a robust data architecture</a:t>
            </a:r>
          </a:p>
          <a:p>
            <a:pPr marL="457200" lvl="1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b="1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Utilisation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of the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learnings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during the pandemic to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bolster and modify the existing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data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initiatives</a:t>
            </a:r>
          </a:p>
          <a:p>
            <a:pPr marL="796925" lvl="2" indent="-2270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796925" algn="l"/>
              </a:tabLst>
            </a:pP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For instance, the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real-time health data generation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mechanisms developed during the pandemic should be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maintained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and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expanded to other sectors. 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use of administrative data, user-generated data and geospatial data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must be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expedited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by the 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BBS</a:t>
            </a:r>
            <a:r>
              <a:rPr lang="en-US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51104-7A17-4EE6-AA07-241BD4B05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15</a:t>
            </a:fld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E2008C3-9D2A-4BE2-9FA7-09F2D5E6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9284" y="338161"/>
            <a:ext cx="6266514" cy="592592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Conclusions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915404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582" y="913884"/>
            <a:ext cx="11333018" cy="536562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Overall, </a:t>
            </a:r>
            <a:r>
              <a:rPr lang="en-GB" sz="20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political buy-in 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is critical for all three of the aforementioned areas.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As has been evinced, the data-driven approach towards policymaking has shown some improvement during the pandemic. However, the data generators and the knowledge community must continue their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endeavour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to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sensitise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the policymakers regarding the usefulness of data and its use.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To ensure this, </a:t>
            </a:r>
            <a:r>
              <a:rPr lang="en-GB" sz="2000" b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documenting the experience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sz="2000" b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generating evidence 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of the positive impacts of such initiatives and opinion building by </a:t>
            </a:r>
            <a:r>
              <a:rPr lang="en-GB" sz="2000" b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engaging stakeholders 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will be needed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51104-7A17-4EE6-AA07-241BD4B05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16</a:t>
            </a:fld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E2008C3-9D2A-4BE2-9FA7-09F2D5E6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9284" y="338161"/>
            <a:ext cx="6266514" cy="592592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Conclusions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624236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3321" y="3132704"/>
            <a:ext cx="5605357" cy="59259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Thank You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F21A216-19A3-4A10-8381-92829983E49C}"/>
              </a:ext>
            </a:extLst>
          </p:cNvPr>
          <p:cNvCxnSpPr>
            <a:cxnSpLocks/>
          </p:cNvCxnSpPr>
          <p:nvPr/>
        </p:nvCxnSpPr>
        <p:spPr>
          <a:xfrm>
            <a:off x="2534490" y="930753"/>
            <a:ext cx="93235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3FB8E6-CC7F-42C2-B435-CC9A0D281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17</a:t>
            </a:fld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0D70DC-5F95-41B3-80CF-0A5F7C501300}"/>
              </a:ext>
            </a:extLst>
          </p:cNvPr>
          <p:cNvSpPr txBox="1"/>
          <p:nvPr/>
        </p:nvSpPr>
        <p:spPr>
          <a:xfrm>
            <a:off x="3658472" y="3725296"/>
            <a:ext cx="48750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i="1" dirty="0">
                <a:solidFill>
                  <a:srgbClr val="C00000"/>
                </a:solidFill>
                <a:latin typeface="Georgia" panose="02040502050405020303" pitchFamily="18" charset="0"/>
              </a:rPr>
              <a:t>Please visit: https://cpd.org.bd/</a:t>
            </a:r>
            <a:endParaRPr lang="en-GB" sz="22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94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3797" y="12"/>
            <a:ext cx="5805506" cy="930742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Study Team and Acknowledgement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55" y="1016011"/>
            <a:ext cx="11386962" cy="543097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000" b="1" i="1" dirty="0">
                <a:solidFill>
                  <a:srgbClr val="C00000"/>
                </a:solidFill>
                <a:latin typeface="Georgia" panose="02040502050405020303" pitchFamily="18" charset="0"/>
              </a:rPr>
              <a:t>Acknowledgement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000" i="1" dirty="0">
                <a:latin typeface="Georgia" panose="02040502050405020303" pitchFamily="18" charset="0"/>
              </a:rPr>
              <a:t>The presentation is drawn from a recent study titled “</a:t>
            </a:r>
            <a:r>
              <a:rPr lang="en-US" sz="2000" i="1" dirty="0">
                <a:latin typeface="Georgia" panose="02040502050405020303" pitchFamily="18" charset="0"/>
              </a:rPr>
              <a:t>Data for Policymaking in the Pandemic Period: The Bangladesh Experience”, authored by </a:t>
            </a:r>
            <a:r>
              <a:rPr lang="en-GB" sz="2000" i="1" dirty="0">
                <a:latin typeface="Georgia" panose="02040502050405020303" pitchFamily="18" charset="0"/>
              </a:rPr>
              <a:t> </a:t>
            </a:r>
            <a:r>
              <a:rPr lang="en-GB" sz="2000" i="1" dirty="0" err="1">
                <a:latin typeface="Georgia" panose="02040502050405020303" pitchFamily="18" charset="0"/>
              </a:rPr>
              <a:t>Debapriya</a:t>
            </a:r>
            <a:r>
              <a:rPr lang="en-GB" sz="2000" i="1" dirty="0">
                <a:latin typeface="Georgia" panose="02040502050405020303" pitchFamily="18" charset="0"/>
              </a:rPr>
              <a:t> Bhattacharya, </a:t>
            </a:r>
            <a:r>
              <a:rPr lang="en-US" sz="2000" dirty="0">
                <a:latin typeface="Georgia" panose="02040502050405020303" pitchFamily="18" charset="0"/>
              </a:rPr>
              <a:t>Distinguished Fellow, CPD; </a:t>
            </a:r>
            <a:r>
              <a:rPr lang="en-GB" sz="2000" i="1" dirty="0" err="1">
                <a:latin typeface="Georgia" panose="02040502050405020303" pitchFamily="18" charset="0"/>
              </a:rPr>
              <a:t>Towfiqul</a:t>
            </a:r>
            <a:r>
              <a:rPr lang="en-GB" sz="2000" i="1" dirty="0">
                <a:latin typeface="Georgia" panose="02040502050405020303" pitchFamily="18" charset="0"/>
              </a:rPr>
              <a:t> Islam Khan, </a:t>
            </a:r>
            <a:r>
              <a:rPr lang="en-GB" sz="2000" dirty="0">
                <a:latin typeface="Georgia" panose="02040502050405020303" pitchFamily="18" charset="0"/>
              </a:rPr>
              <a:t>Senior Research Fellow, CPD; </a:t>
            </a:r>
            <a:r>
              <a:rPr lang="en-GB" sz="2000" i="1" dirty="0" err="1">
                <a:latin typeface="Georgia" panose="02040502050405020303" pitchFamily="18" charset="0"/>
              </a:rPr>
              <a:t>Muntaseer</a:t>
            </a:r>
            <a:r>
              <a:rPr lang="en-GB" sz="2000" i="1" dirty="0">
                <a:latin typeface="Georgia" panose="02040502050405020303" pitchFamily="18" charset="0"/>
              </a:rPr>
              <a:t> Kamal, </a:t>
            </a:r>
            <a:r>
              <a:rPr lang="en-GB" sz="2000" dirty="0">
                <a:latin typeface="Georgia" panose="02040502050405020303" pitchFamily="18" charset="0"/>
              </a:rPr>
              <a:t>Senior Research Associate, CPD; </a:t>
            </a:r>
            <a:r>
              <a:rPr lang="en-GB" sz="2000" i="1" dirty="0" err="1">
                <a:latin typeface="Georgia" panose="02040502050405020303" pitchFamily="18" charset="0"/>
              </a:rPr>
              <a:t>Najeeba</a:t>
            </a:r>
            <a:r>
              <a:rPr lang="en-GB" sz="2000" i="1" dirty="0">
                <a:latin typeface="Georgia" panose="02040502050405020303" pitchFamily="18" charset="0"/>
              </a:rPr>
              <a:t> Mohammed Altaf, </a:t>
            </a:r>
            <a:r>
              <a:rPr lang="en-GB" sz="2000" dirty="0">
                <a:latin typeface="Georgia" panose="02040502050405020303" pitchFamily="18" charset="0"/>
              </a:rPr>
              <a:t>Research Associate, CPD; and, </a:t>
            </a:r>
            <a:r>
              <a:rPr lang="en-GB" sz="2000" i="1" dirty="0" err="1">
                <a:latin typeface="Georgia" panose="02040502050405020303" pitchFamily="18" charset="0"/>
              </a:rPr>
              <a:t>Marfia</a:t>
            </a:r>
            <a:r>
              <a:rPr lang="en-GB" sz="2000" i="1" dirty="0">
                <a:latin typeface="Georgia" panose="02040502050405020303" pitchFamily="18" charset="0"/>
              </a:rPr>
              <a:t> Alam, </a:t>
            </a:r>
            <a:r>
              <a:rPr lang="en-GB" sz="2000" dirty="0">
                <a:latin typeface="Georgia" panose="02040502050405020303" pitchFamily="18" charset="0"/>
              </a:rPr>
              <a:t>Programme Associate, CPD. The study was supported by </a:t>
            </a:r>
            <a:r>
              <a:rPr lang="en-US" sz="2000" dirty="0">
                <a:latin typeface="Georgia" panose="02040502050405020303" pitchFamily="18" charset="0"/>
              </a:rPr>
              <a:t>the Embassy of Switzerland in Bangladesh.</a:t>
            </a:r>
            <a:endParaRPr lang="en-GB" sz="2000" i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6831B-E365-4426-B4A4-D3B15D21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07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6874" y="227657"/>
            <a:ext cx="7074703" cy="700406"/>
          </a:xfrm>
        </p:spPr>
        <p:txBody>
          <a:bodyPr>
            <a:noAutofit/>
          </a:bodyPr>
          <a:lstStyle/>
          <a:p>
            <a:pPr algn="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			Conceptual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045" y="1069677"/>
            <a:ext cx="11581971" cy="536562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GB" sz="1800" dirty="0"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</a:t>
            </a:r>
            <a:r>
              <a:rPr lang="en-GB" sz="18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 conceptual framework has been designed around the specific objectives and is guided by six working hypotheses:</a:t>
            </a:r>
          </a:p>
          <a:p>
            <a:pPr marL="0" indent="0" algn="just">
              <a:buNone/>
            </a:pPr>
            <a:r>
              <a:rPr lang="en-GB" sz="18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endParaRPr lang="en-US" sz="1800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EAD56C3-CC9C-4D24-BD5B-084C124DD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616495"/>
              </p:ext>
            </p:extLst>
          </p:nvPr>
        </p:nvGraphicFramePr>
        <p:xfrm>
          <a:off x="276045" y="1715494"/>
          <a:ext cx="11438628" cy="4891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9314">
                  <a:extLst>
                    <a:ext uri="{9D8B030D-6E8A-4147-A177-3AD203B41FA5}">
                      <a16:colId xmlns:a16="http://schemas.microsoft.com/office/drawing/2014/main" val="2100825512"/>
                    </a:ext>
                  </a:extLst>
                </a:gridCol>
                <a:gridCol w="5719314">
                  <a:extLst>
                    <a:ext uri="{9D8B030D-6E8A-4147-A177-3AD203B41FA5}">
                      <a16:colId xmlns:a16="http://schemas.microsoft.com/office/drawing/2014/main" val="1821142794"/>
                    </a:ext>
                  </a:extLst>
                </a:gridCol>
              </a:tblGrid>
              <a:tr h="265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Objectives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Hypotheses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4109398"/>
                  </a:ext>
                </a:extLst>
              </a:tr>
              <a:tr h="589715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Reviewing and documenting the process(es), tools, and partnerships deployed for generating statistics in view of the pandemic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1.1. There are institutional mechanisms and systemic efforts currently in place in Bangladesh to generate basic statistics given COVID-19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5654705"/>
                  </a:ext>
                </a:extLst>
              </a:tr>
              <a:tr h="56061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1.2. There is an institutional arrangement of integration, coordination and reconciliation within the data ecosystem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5601068"/>
                  </a:ext>
                </a:extLst>
              </a:tr>
              <a:tr h="82483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1.3. There is a systematic process of documenting and archiving the generated statistics, and relevant stakeholders can access these statistics when required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871804"/>
                  </a:ext>
                </a:extLst>
              </a:tr>
              <a:tr h="560617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2. </a:t>
                      </a: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Assessing the utilisation of data initiatives for designing policy response during the pandemic and identifying the implications of the revealed data gaps for required policy processes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2.1. The generated statistics enabled efficient delivery of the various policy measures taken to tackle COVID-19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6097121"/>
                  </a:ext>
                </a:extLst>
              </a:tr>
              <a:tr h="56061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2.2. The generated statistics are adequate for policy design, policy implementation, and monitoring process of the policies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8117138"/>
                  </a:ext>
                </a:extLst>
              </a:tr>
            </a:tbl>
          </a:graphicData>
        </a:graphic>
      </p:graphicFrame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04EF2-26E9-47D8-A62A-0D503E7DA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55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860" y="327615"/>
            <a:ext cx="10167592" cy="603138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Taxonomy of health-related data initiatives in view of COVID-19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556" y="1021409"/>
            <a:ext cx="11702375" cy="5508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rgbClr val="0D0D0D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Taxonomy of health-related data initiatives in view of COVID-19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national data initiatives have been reviewed from the vantage points of four primary health care functions</a:t>
            </a:r>
          </a:p>
          <a:p>
            <a:pPr marL="457189" lvl="1" indent="0" algn="ctr">
              <a:lnSpc>
                <a:spcPct val="100000"/>
              </a:lnSpc>
              <a:buNone/>
            </a:pPr>
            <a:endParaRPr lang="en-GB" sz="1800" b="1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457189" lvl="1" indent="0" algn="ctr">
              <a:lnSpc>
                <a:spcPct val="100000"/>
              </a:lnSpc>
              <a:buNone/>
            </a:pPr>
            <a:r>
              <a:rPr lang="en-GB" sz="1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Classification of the health-related COVID-19 data initiatives</a:t>
            </a:r>
            <a:endParaRPr lang="en-US" sz="1800" dirty="0">
              <a:solidFill>
                <a:srgbClr val="C0000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</a:pPr>
            <a:endParaRPr lang="en-GB" sz="1800" dirty="0">
              <a:latin typeface="Georgia" panose="02040502050405020303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6D86D1B2-124F-4E88-8FAD-BF1839DCC1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3647146"/>
              </p:ext>
            </p:extLst>
          </p:nvPr>
        </p:nvGraphicFramePr>
        <p:xfrm>
          <a:off x="1207441" y="2483654"/>
          <a:ext cx="9777117" cy="3443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D941852-E330-4AEC-9545-DC8E7F2703E8}"/>
              </a:ext>
            </a:extLst>
          </p:cNvPr>
          <p:cNvSpPr txBox="1"/>
          <p:nvPr/>
        </p:nvSpPr>
        <p:spPr>
          <a:xfrm>
            <a:off x="1065563" y="5947727"/>
            <a:ext cx="7810582" cy="3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Source: </a:t>
            </a:r>
            <a:r>
              <a:rPr lang="en-GB" sz="1400" dirty="0"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Collated and consolidated by the a</a:t>
            </a: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uthors (Bhattacharya </a:t>
            </a:r>
            <a:r>
              <a:rPr lang="en-GB" sz="1400" i="1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et al</a:t>
            </a: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., 2021).</a:t>
            </a:r>
            <a:endParaRPr lang="en-US" sz="1400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1DC54-CAD4-4921-AE8E-82BD42084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3803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556" y="1021409"/>
            <a:ext cx="11702375" cy="5508973"/>
          </a:xfrm>
        </p:spPr>
        <p:txBody>
          <a:bodyPr>
            <a:normAutofit/>
          </a:bodyPr>
          <a:lstStyle/>
          <a:p>
            <a:pPr marL="457189" lvl="1" indent="0" algn="ctr">
              <a:lnSpc>
                <a:spcPct val="100000"/>
              </a:lnSpc>
              <a:buNone/>
            </a:pPr>
            <a:endParaRPr lang="en-GB" sz="1800" b="1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</a:pPr>
            <a:endParaRPr lang="en-GB" sz="1800" dirty="0">
              <a:latin typeface="Georgia" panose="02040502050405020303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1DC54-CAD4-4921-AE8E-82BD42084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5</a:t>
            </a:fld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1118625-9AB7-45AB-9094-61F4E3FF1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858033"/>
              </p:ext>
            </p:extLst>
          </p:nvPr>
        </p:nvGraphicFramePr>
        <p:xfrm>
          <a:off x="301556" y="1932412"/>
          <a:ext cx="11626581" cy="42134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3658">
                  <a:extLst>
                    <a:ext uri="{9D8B030D-6E8A-4147-A177-3AD203B41FA5}">
                      <a16:colId xmlns:a16="http://schemas.microsoft.com/office/drawing/2014/main" val="2458648708"/>
                    </a:ext>
                  </a:extLst>
                </a:gridCol>
                <a:gridCol w="3237641">
                  <a:extLst>
                    <a:ext uri="{9D8B030D-6E8A-4147-A177-3AD203B41FA5}">
                      <a16:colId xmlns:a16="http://schemas.microsoft.com/office/drawing/2014/main" val="446182893"/>
                    </a:ext>
                  </a:extLst>
                </a:gridCol>
                <a:gridCol w="3237641">
                  <a:extLst>
                    <a:ext uri="{9D8B030D-6E8A-4147-A177-3AD203B41FA5}">
                      <a16:colId xmlns:a16="http://schemas.microsoft.com/office/drawing/2014/main" val="2274941471"/>
                    </a:ext>
                  </a:extLst>
                </a:gridCol>
                <a:gridCol w="3237641">
                  <a:extLst>
                    <a:ext uri="{9D8B030D-6E8A-4147-A177-3AD203B41FA5}">
                      <a16:colId xmlns:a16="http://schemas.microsoft.com/office/drawing/2014/main" val="3675146251"/>
                    </a:ext>
                  </a:extLst>
                </a:gridCol>
              </a:tblGrid>
              <a:tr h="521420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Data Products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Promotive Health Care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Preventive Health Care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Curative Health Care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740359"/>
                  </a:ext>
                </a:extLst>
              </a:tr>
              <a:tr h="16608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Data dashboard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Dynamic Dashboard for Bangladesh,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Dynamic Dashboard for Bangladesh,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Shonkhay Corona Virus,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WHO, CDC, ACDC, Rapid API, DXY, and Worldometer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Dynamic Dashboard for Bangladesh,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Commodities Dashboard,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GB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Coronavirus COVID-19 Dashboard, 2020,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9937163"/>
                  </a:ext>
                </a:extLst>
              </a:tr>
              <a:tr h="3270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Data repository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N/A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N/A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N/A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260910"/>
                  </a:ext>
                </a:extLst>
              </a:tr>
              <a:tr h="17040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Hybrid products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Corona Info,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DGHS, IEDCR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Impact and Recovery Management System,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DGHS, IEDCR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Tracker,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ICT Division and Bangladesh Computer Council (BCC) of Government of Bangladesh</a:t>
                      </a: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N/A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8235512"/>
                  </a:ext>
                </a:extLst>
              </a:tr>
            </a:tbl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F5C9506-C6FA-4612-A814-C1091BE8ED8F}"/>
              </a:ext>
            </a:extLst>
          </p:cNvPr>
          <p:cNvSpPr txBox="1">
            <a:spLocks/>
          </p:cNvSpPr>
          <p:nvPr/>
        </p:nvSpPr>
        <p:spPr>
          <a:xfrm>
            <a:off x="263863" y="1125903"/>
            <a:ext cx="10515600" cy="815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rgbClr val="0D0D0D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Taxonomy of health-related data initiatives in view of COVID-19 </a:t>
            </a:r>
            <a:r>
              <a:rPr lang="en-GB" sz="2000" b="1" dirty="0">
                <a:solidFill>
                  <a:srgbClr val="0D0D0D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(contd.)</a:t>
            </a:r>
          </a:p>
          <a:p>
            <a:pPr marL="457189" lvl="1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1800" b="1" dirty="0">
                <a:solidFill>
                  <a:srgbClr val="C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Classification of COVID-19 health data initiatives with respective data sources</a:t>
            </a:r>
            <a:endParaRPr lang="en-US" sz="1800" dirty="0">
              <a:solidFill>
                <a:srgbClr val="C00000"/>
              </a:solidFill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457189" lvl="1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en-GB" sz="1800" dirty="0">
              <a:latin typeface="Georgia" panose="0204050205040502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6EC2C6-102A-42D9-ACF1-19E49B8A7BF7}"/>
              </a:ext>
            </a:extLst>
          </p:cNvPr>
          <p:cNvSpPr txBox="1"/>
          <p:nvPr/>
        </p:nvSpPr>
        <p:spPr>
          <a:xfrm>
            <a:off x="188069" y="6098010"/>
            <a:ext cx="7810582" cy="3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Source: </a:t>
            </a:r>
            <a:r>
              <a:rPr lang="en-GB" sz="1400" dirty="0"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Collated and consolidated by the a</a:t>
            </a: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uthors (Bhattacharya </a:t>
            </a:r>
            <a:r>
              <a:rPr lang="en-GB" sz="1400" i="1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et al</a:t>
            </a: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., 2021).</a:t>
            </a:r>
            <a:endParaRPr lang="en-US" sz="1400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63F0B47-2900-4AF9-9B9F-DBE5E5105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860" y="327615"/>
            <a:ext cx="10167592" cy="603138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Taxonomy of health-related data initiatives in view of COVID-19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168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556" y="1021409"/>
            <a:ext cx="11702375" cy="5508973"/>
          </a:xfrm>
        </p:spPr>
        <p:txBody>
          <a:bodyPr>
            <a:normAutofit/>
          </a:bodyPr>
          <a:lstStyle/>
          <a:p>
            <a:pPr marL="457189" lvl="1" indent="0" algn="ctr">
              <a:lnSpc>
                <a:spcPct val="100000"/>
              </a:lnSpc>
              <a:buNone/>
            </a:pPr>
            <a:endParaRPr lang="en-GB" sz="1800" b="1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</a:pPr>
            <a:endParaRPr lang="en-GB" sz="1800" dirty="0">
              <a:latin typeface="Georgia" panose="02040502050405020303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1DC54-CAD4-4921-AE8E-82BD42084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6</a:t>
            </a:fld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732629-6977-4807-8F0C-682997BD77A7}"/>
              </a:ext>
            </a:extLst>
          </p:cNvPr>
          <p:cNvSpPr txBox="1">
            <a:spLocks/>
          </p:cNvSpPr>
          <p:nvPr/>
        </p:nvSpPr>
        <p:spPr>
          <a:xfrm>
            <a:off x="263863" y="1125903"/>
            <a:ext cx="10515600" cy="815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rgbClr val="0D0D0D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Taxonomy of health-related data initiatives in view of COVID-19</a:t>
            </a:r>
            <a:r>
              <a:rPr lang="en-GB" sz="2000" b="1" dirty="0">
                <a:solidFill>
                  <a:srgbClr val="0D0D0D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(contd.)</a:t>
            </a:r>
          </a:p>
          <a:p>
            <a:pPr marL="457189" lvl="1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1800" b="1" dirty="0">
                <a:solidFill>
                  <a:srgbClr val="C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Classification of COVID-19 health data initiatives with respective data sources</a:t>
            </a:r>
            <a:endParaRPr lang="en-US" sz="1800" dirty="0">
              <a:solidFill>
                <a:srgbClr val="C00000"/>
              </a:solidFill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457189" lvl="1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en-GB" sz="1800" dirty="0">
              <a:latin typeface="Georgia" panose="02040502050405020303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BB3DD14-0310-42B2-BEA1-1FB6B7A49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640824"/>
              </p:ext>
            </p:extLst>
          </p:nvPr>
        </p:nvGraphicFramePr>
        <p:xfrm>
          <a:off x="430214" y="1978763"/>
          <a:ext cx="11331572" cy="4221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6325">
                  <a:extLst>
                    <a:ext uri="{9D8B030D-6E8A-4147-A177-3AD203B41FA5}">
                      <a16:colId xmlns:a16="http://schemas.microsoft.com/office/drawing/2014/main" val="4283409861"/>
                    </a:ext>
                  </a:extLst>
                </a:gridCol>
                <a:gridCol w="3141749">
                  <a:extLst>
                    <a:ext uri="{9D8B030D-6E8A-4147-A177-3AD203B41FA5}">
                      <a16:colId xmlns:a16="http://schemas.microsoft.com/office/drawing/2014/main" val="3122855368"/>
                    </a:ext>
                  </a:extLst>
                </a:gridCol>
                <a:gridCol w="3141749">
                  <a:extLst>
                    <a:ext uri="{9D8B030D-6E8A-4147-A177-3AD203B41FA5}">
                      <a16:colId xmlns:a16="http://schemas.microsoft.com/office/drawing/2014/main" val="2274850222"/>
                    </a:ext>
                  </a:extLst>
                </a:gridCol>
                <a:gridCol w="3141749">
                  <a:extLst>
                    <a:ext uri="{9D8B030D-6E8A-4147-A177-3AD203B41FA5}">
                      <a16:colId xmlns:a16="http://schemas.microsoft.com/office/drawing/2014/main" val="145522244"/>
                    </a:ext>
                  </a:extLst>
                </a:gridCol>
              </a:tblGrid>
              <a:tr h="294329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Data Products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Promotive Health Care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Preventive Health Care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Curative Health Care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141367"/>
                  </a:ext>
                </a:extLst>
              </a:tr>
              <a:tr h="11602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Websites, webpages and reports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Live Corona Risk Test,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Telehealth Centre Daily Report,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Surokkha,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Information Including Empty Beds in Corona Hospital,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 -19 Telehealth Centre Daily Report,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 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7259773"/>
                  </a:ext>
                </a:extLst>
              </a:tr>
              <a:tr h="13334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Press releases and bulletins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Situation Related Health Bulletin,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GB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Vaccination Press Release,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</a:p>
                    <a:p>
                      <a:pPr marL="0" marR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Novel Coronavirus (COVID -19) Press Release,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 </a:t>
                      </a:r>
                    </a:p>
                    <a:p>
                      <a:pPr marL="0" marR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 Daily Press Release,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IEDCR</a:t>
                      </a:r>
                    </a:p>
                    <a:p>
                      <a:pPr marL="0" marR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 Situation Related Health Bulletin,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US" sz="1400" b="1" dirty="0">
                        <a:solidFill>
                          <a:srgbClr val="00B05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COVID-19  Situation Related Health Bulletin,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1108210"/>
                  </a:ext>
                </a:extLst>
              </a:tr>
              <a:tr h="6464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Other products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Corona tracer BD, </a:t>
                      </a:r>
                      <a:r>
                        <a:rPr lang="en-GB" sz="1400" b="1" dirty="0">
                          <a:solidFill>
                            <a:srgbClr val="00B050"/>
                          </a:solidFill>
                          <a:effectLst/>
                          <a:latin typeface="Georgia" panose="02040502050405020303" pitchFamily="18" charset="0"/>
                        </a:rPr>
                        <a:t>DGHS, IEDCR</a:t>
                      </a:r>
                      <a:endParaRPr lang="en-GB" sz="1400" b="1" dirty="0">
                        <a:solidFill>
                          <a:srgbClr val="00B05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N/A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Georgia" panose="02040502050405020303" pitchFamily="18" charset="0"/>
                        </a:rPr>
                        <a:t> N/A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83490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998DDEC5-04AC-4167-9E96-2B1C3D3AD957}"/>
              </a:ext>
            </a:extLst>
          </p:cNvPr>
          <p:cNvSpPr txBox="1"/>
          <p:nvPr/>
        </p:nvSpPr>
        <p:spPr>
          <a:xfrm>
            <a:off x="301556" y="6143018"/>
            <a:ext cx="7810582" cy="3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Source: </a:t>
            </a:r>
            <a:r>
              <a:rPr lang="en-GB" sz="1400" dirty="0"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Collated and consolidated by the a</a:t>
            </a: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uthors (Bhattacharya </a:t>
            </a:r>
            <a:r>
              <a:rPr lang="en-GB" sz="1400" i="1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et al</a:t>
            </a:r>
            <a:r>
              <a:rPr lang="en-GB" sz="1400" dirty="0">
                <a:effectLst/>
                <a:latin typeface="Georgia" panose="02040502050405020303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., 2021).</a:t>
            </a:r>
            <a:endParaRPr lang="en-US" sz="1400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A4AFC8F-8CFF-4A9E-A68F-F77585F7B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860" y="327615"/>
            <a:ext cx="10167592" cy="603138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Taxonomy of health-related data initiatives in view of COVID-19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681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19" y="1050587"/>
            <a:ext cx="11590598" cy="5670886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>
                <a:solidFill>
                  <a:srgbClr val="0D0D0D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Taxonomy of health-related data initiatives in view of COVID-19 (contd.)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Summary observations</a:t>
            </a:r>
            <a:endParaRPr lang="en-GB" sz="1800" b="1" i="1" dirty="0">
              <a:solidFill>
                <a:srgbClr val="C0000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000" i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First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, the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sheer number of data initiatives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can be quite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overwhelming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for the uninitiated</a:t>
            </a:r>
          </a:p>
          <a:p>
            <a:pPr marL="914400" lvl="2" indent="-227013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n-GB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Lack of a central data repository</a:t>
            </a: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is a major shortcoming of these initiatives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000" i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Second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majority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of the health data initiatives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focused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on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preventive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and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curative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aspect of health care</a:t>
            </a:r>
          </a:p>
          <a:p>
            <a:pPr marL="914400" lvl="2" indent="-227013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The data initiatives </a:t>
            </a:r>
            <a:r>
              <a:rPr lang="en-GB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did not reflect </a:t>
            </a: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the </a:t>
            </a:r>
            <a:r>
              <a:rPr lang="en-GB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rehabilitative</a:t>
            </a: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aspect of health care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000" i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Third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, overwhelming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majority 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of data initiatives utilise data from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DGHS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and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its various wings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000" i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Fourth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same data points 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from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same sources 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are often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reported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in </a:t>
            </a:r>
            <a:r>
              <a:rPr lang="en-GB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different initiatives</a:t>
            </a:r>
            <a:endParaRPr lang="en-GB" sz="2000" dirty="0">
              <a:solidFill>
                <a:srgbClr val="212529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914400" lvl="2" indent="-227013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tabLst>
                <a:tab pos="914400" algn="l"/>
              </a:tabLst>
            </a:pPr>
            <a:r>
              <a:rPr lang="en-GB" dirty="0">
                <a:solidFill>
                  <a:srgbClr val="212529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T</a:t>
            </a: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he </a:t>
            </a:r>
            <a:r>
              <a:rPr lang="en-GB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difference</a:t>
            </a: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in </a:t>
            </a:r>
            <a:r>
              <a:rPr lang="en-GB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reporting time </a:t>
            </a: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and </a:t>
            </a:r>
            <a:r>
              <a:rPr lang="en-GB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frequency</a:t>
            </a:r>
            <a:r>
              <a:rPr lang="en-GB" b="1" dirty="0">
                <a:solidFill>
                  <a:srgbClr val="212529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often </a:t>
            </a:r>
            <a:r>
              <a:rPr lang="en-GB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creates confusion </a:t>
            </a:r>
            <a:r>
              <a:rPr lang="en-GB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as regards their interpretation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AB8FD-686B-4242-8584-593D25E7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7</a:t>
            </a:fld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B262CE5-F9D8-4B5E-AF8D-C22D484D0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860" y="327615"/>
            <a:ext cx="10167592" cy="603138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Taxonomy of health-related data initiatives in view of COVID-19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177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19" y="1050587"/>
            <a:ext cx="11590598" cy="5670886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 b="1" dirty="0">
                <a:solidFill>
                  <a:srgbClr val="0D0D0D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Taxonomy of health-related data initiatives in view of COVID-19 (contd.)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000" i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Fifth</a:t>
            </a:r>
            <a:r>
              <a:rPr lang="en-GB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n-US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in terms of </a:t>
            </a:r>
            <a:r>
              <a:rPr lang="en-US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regularly providing up-to-date status </a:t>
            </a:r>
            <a:r>
              <a:rPr lang="en-US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of key variables of interest, the COVID-19 targeted </a:t>
            </a:r>
            <a:r>
              <a:rPr lang="en-US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health data initiatives</a:t>
            </a:r>
            <a:r>
              <a:rPr lang="en-US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exhibited </a:t>
            </a:r>
            <a:r>
              <a:rPr lang="en-US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considerable improvement </a:t>
            </a:r>
            <a:r>
              <a:rPr lang="en-US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compared to the pre-pandemic scenario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The </a:t>
            </a:r>
            <a:r>
              <a:rPr lang="en-US" sz="18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online availability </a:t>
            </a:r>
            <a:r>
              <a:rPr lang="en-US" sz="18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of the data resources was </a:t>
            </a:r>
            <a:r>
              <a:rPr lang="en-US" sz="18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very encouraging </a:t>
            </a:r>
            <a:r>
              <a:rPr lang="en-US" sz="18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in the backdrop of the pandemic. However, this also creates some </a:t>
            </a:r>
            <a:r>
              <a:rPr lang="en-US" sz="18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concern of a ‘digital divide</a:t>
            </a:r>
            <a:r>
              <a:rPr lang="en-US" sz="18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’, where people without internet access could not reap the benefits of the various data initiatives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Sixth</a:t>
            </a:r>
            <a:r>
              <a:rPr lang="en-US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n-US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data dissemination </a:t>
            </a:r>
            <a:r>
              <a:rPr lang="en-US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also took a </a:t>
            </a:r>
            <a:r>
              <a:rPr lang="en-US" sz="2000" b="1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more multipronged </a:t>
            </a:r>
            <a:r>
              <a:rPr lang="en-US" sz="2000" dirty="0">
                <a:solidFill>
                  <a:srgbClr val="21252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approach compared to the pre COVID-19 situation</a:t>
            </a:r>
            <a:endParaRPr lang="en-GB" sz="2000" dirty="0">
              <a:solidFill>
                <a:srgbClr val="212529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GB" sz="2000" dirty="0">
              <a:solidFill>
                <a:srgbClr val="212529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AB8FD-686B-4242-8584-593D25E7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8</a:t>
            </a:fld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F43AEB-81F1-40D0-9873-E2B9FB4C9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860" y="327615"/>
            <a:ext cx="10167592" cy="603138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Taxonomy of health-related data initiatives in view of COVID-19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166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7B1F-1A4D-4D1F-A674-BB67873E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382" y="298545"/>
            <a:ext cx="7785903" cy="564010"/>
          </a:xfrm>
        </p:spPr>
        <p:txBody>
          <a:bodyPr>
            <a:noAutofit/>
          </a:bodyPr>
          <a:lstStyle/>
          <a:p>
            <a:pPr algn="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Findings of the Study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75AB-FED7-4D30-A78A-0103563D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55" y="1086930"/>
            <a:ext cx="11775056" cy="5472524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dirty="0">
                <a:solidFill>
                  <a:srgbClr val="0D0D0D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Vrinda" panose="020B0502040204020203" pitchFamily="34" charset="0"/>
              </a:rPr>
              <a:t>The findings of the study have been clustered under the six hypothese</a:t>
            </a:r>
            <a:r>
              <a:rPr lang="en-GB" sz="1800" dirty="0">
                <a:solidFill>
                  <a:srgbClr val="0D0D0D"/>
                </a:solidFill>
                <a:latin typeface="Georgia" panose="02040502050405020303" pitchFamily="18" charset="0"/>
                <a:ea typeface="Calibri" panose="020F0502020204030204" pitchFamily="34" charset="0"/>
                <a:cs typeface="Vrinda" panose="020B0502040204020203" pitchFamily="34" charset="0"/>
              </a:rPr>
              <a:t>s from the conceptual framework:</a:t>
            </a:r>
            <a:endParaRPr lang="en-GB" sz="1800" dirty="0">
              <a:solidFill>
                <a:srgbClr val="0D0D0D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900" b="1" i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Hypothesis 1.1. There are institutional mechanisms and systemic efforts currently in place in Bangladesh to generate basic statistics given COVID-19</a:t>
            </a: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9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have been institutional data initiatives in the face of the pandemic, but they are yet to evolve into a structured and regular system</a:t>
            </a:r>
          </a:p>
          <a:p>
            <a:pPr marL="57156" marR="0" indent="-2857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800" b="1" i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First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the COVID-19 targeted data initiatives were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both demand and supply-driven</a:t>
            </a:r>
            <a:endParaRPr lang="en-GB" sz="1800" dirty="0"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marL="514345" lvl="1" indent="-2857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pandemic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created an opportunity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to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build a partnership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between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government and non-government entities</a:t>
            </a:r>
            <a:endParaRPr lang="en-GB" sz="1800" dirty="0"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marL="514345" lvl="1" indent="-2857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some instances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the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higher-ups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 the government had to be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pursued proactively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to sensitise them for undertaking the initiatives</a:t>
            </a:r>
            <a:endParaRPr lang="en-US" sz="1800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114306" marR="0" indent="-34290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1800" b="1" i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Second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a number of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innovative data initiatives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were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taken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in view of the COVID-19 pandemic </a:t>
            </a:r>
          </a:p>
          <a:p>
            <a:pPr marL="571495" lvl="1" indent="-34290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Some of these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were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built upon pre-existing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data generation and management systems (doing by learning). </a:t>
            </a:r>
            <a:r>
              <a:rPr lang="en-GB" sz="1800" b="1" dirty="0">
                <a:latin typeface="Georgia" panose="02040502050405020303" pitchFamily="18" charset="0"/>
                <a:ea typeface="Calibri" panose="020F0502020204030204" pitchFamily="34" charset="0"/>
              </a:rPr>
              <a:t>O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thers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had to be developed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from the ground up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(learning by doing)</a:t>
            </a:r>
          </a:p>
          <a:p>
            <a:pPr marL="571495" lvl="1" indent="-34290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 utilisation of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user-generated data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and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telecom data </a:t>
            </a:r>
            <a:r>
              <a:rPr lang="en-GB" sz="180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gained </a:t>
            </a:r>
            <a:r>
              <a:rPr lang="en-GB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heightened importance</a:t>
            </a:r>
            <a:endParaRPr lang="en-GB" sz="1800" i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180FBD3-DF17-4FD6-9269-6244A2F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Khan (2022): How data initiatives have helped our fight against COVID-19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B8B84-AB4E-4025-814A-B768DF2D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EF9F3-BB52-476C-AFB6-CE35FB558575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7051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3100</TotalTime>
  <Words>2368</Words>
  <Application>Microsoft Office PowerPoint</Application>
  <PresentationFormat>Widescreen</PresentationFormat>
  <Paragraphs>215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Georgia</vt:lpstr>
      <vt:lpstr>Wingdings</vt:lpstr>
      <vt:lpstr>Office Theme</vt:lpstr>
      <vt:lpstr>How data initiatives have helped our fight against COVID-19  </vt:lpstr>
      <vt:lpstr>Study Team and Acknowledgement</vt:lpstr>
      <vt:lpstr>   Conceptual Framework</vt:lpstr>
      <vt:lpstr>Taxonomy of health-related data initiatives in view of COVID-19</vt:lpstr>
      <vt:lpstr>Taxonomy of health-related data initiatives in view of COVID-19</vt:lpstr>
      <vt:lpstr>Taxonomy of health-related data initiatives in view of COVID-19</vt:lpstr>
      <vt:lpstr>Taxonomy of health-related data initiatives in view of COVID-19</vt:lpstr>
      <vt:lpstr>Taxonomy of health-related data initiatives in view of COVID-19</vt:lpstr>
      <vt:lpstr>Findings of the Study</vt:lpstr>
      <vt:lpstr>Findings of the Study</vt:lpstr>
      <vt:lpstr>Findings of the Study</vt:lpstr>
      <vt:lpstr>Findings of the Study</vt:lpstr>
      <vt:lpstr>Findings of the Study</vt:lpstr>
      <vt:lpstr>Conclusions and Recommendations</vt:lpstr>
      <vt:lpstr>Conclusions and Recommendations</vt:lpstr>
      <vt:lpstr>Conclusions and Recommendations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For Policymaking in the Pandemic Era: The Bangladesh Experience</dc:title>
  <dc:creator>Marfia</dc:creator>
  <cp:lastModifiedBy>Lenovo</cp:lastModifiedBy>
  <cp:revision>254</cp:revision>
  <cp:lastPrinted>2021-11-24T06:01:22Z</cp:lastPrinted>
  <dcterms:created xsi:type="dcterms:W3CDTF">2021-09-21T06:51:43Z</dcterms:created>
  <dcterms:modified xsi:type="dcterms:W3CDTF">2022-01-19T12:46:43Z</dcterms:modified>
</cp:coreProperties>
</file>